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9" r:id="rId34"/>
    <p:sldId id="290" r:id="rId35"/>
    <p:sldId id="291" r:id="rId36"/>
    <p:sldId id="281" r:id="rId37"/>
    <p:sldId id="282" r:id="rId38"/>
    <p:sldId id="302" r:id="rId39"/>
    <p:sldId id="294" r:id="rId40"/>
    <p:sldId id="293" r:id="rId41"/>
    <p:sldId id="283" r:id="rId42"/>
    <p:sldId id="292" r:id="rId43"/>
    <p:sldId id="28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FC143-33F0-459E-B712-0C41B6B04D28}" v="5" dt="2025-09-23T09:59:17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5"/>
  </p:normalViewPr>
  <p:slideViewPr>
    <p:cSldViewPr snapToGrid="0">
      <p:cViewPr varScale="1">
        <p:scale>
          <a:sx n="119" d="100"/>
          <a:sy n="119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1807-C848-3541-8F34-541AFC1DAA9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6DFF-4F44-1741-A00F-28F2AAA315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2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6DFF-4F44-1741-A00F-28F2AAA3156E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77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6DFF-4F44-1741-A00F-28F2AAA3156E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20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5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76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11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51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71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063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48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79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25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1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4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3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2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9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5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77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60233C-0849-2A40-A79D-1EE9171CC48F}" type="datetimeFigureOut">
              <a:rPr lang="fi-FI" smtClean="0"/>
              <a:t>24.9.2025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075A64-F7C8-4142-AFEA-8A001E192A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84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asiavastaaavat@paijatha.f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oikeusasiamies@eduskunta.fi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B5725-7FA5-AF09-966D-31FEAEABF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93" y="2386744"/>
            <a:ext cx="5925310" cy="1645920"/>
          </a:xfrm>
        </p:spPr>
        <p:txBody>
          <a:bodyPr>
            <a:normAutofit/>
          </a:bodyPr>
          <a:lstStyle/>
          <a:p>
            <a:r>
              <a:rPr lang="fi-FI" sz="2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HYVÄÄ</a:t>
            </a:r>
            <a:r>
              <a:rPr lang="fi-FI" sz="2400" b="1" spc="-9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2400" b="1" spc="-9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</a:t>
            </a:r>
            <a:r>
              <a:rPr lang="fi-FI" sz="2400" b="1" spc="-9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</a:t>
            </a:r>
            <a:r>
              <a:rPr lang="fi-FI" sz="2400" b="1" spc="-9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4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LASTENKOTI </a:t>
            </a:r>
            <a:r>
              <a:rPr lang="fi-FI" sz="2400" b="1" spc="-10"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br>
              <a:rPr lang="fi-FI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24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3B2095-9D88-1328-3786-FA2EB0668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4436" y="4352544"/>
            <a:ext cx="5242560" cy="1239894"/>
          </a:xfrm>
        </p:spPr>
        <p:txBody>
          <a:bodyPr>
            <a:normAutofit/>
          </a:bodyPr>
          <a:lstStyle/>
          <a:p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b="1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ajatuksia</a:t>
            </a:r>
            <a:r>
              <a:rPr lang="fi-FI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hyvästä</a:t>
            </a:r>
            <a:r>
              <a:rPr lang="fi-FI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kohtelusta</a:t>
            </a:r>
            <a:r>
              <a:rPr lang="fi-FI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b="1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hoidosta</a:t>
            </a:r>
            <a:r>
              <a:rPr lang="fi-FI" b="1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59485BF2-5D31-8DAB-E900-2094B4B7EF9B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5216" r="-2" b="-2"/>
          <a:stretch/>
        </p:blipFill>
        <p:spPr>
          <a:xfrm>
            <a:off x="1123901" y="1122807"/>
            <a:ext cx="3044952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C2FAD-B5C2-9C2C-013E-0D7CBC5F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Auttaminen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B83139-A1B7-464F-BFAD-EB1A9E31A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Autetaan toisiamme niin toiselle tulee hyvä mieli.</a:t>
            </a:r>
          </a:p>
        </p:txBody>
      </p:sp>
    </p:spTree>
    <p:extLst>
      <p:ext uri="{BB962C8B-B14F-4D97-AF65-F5344CB8AC3E}">
        <p14:creationId xmlns:p14="http://schemas.microsoft.com/office/powerpoint/2010/main" val="159507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1CC0F2-F0AB-FFB2-9F25-7E7B4E81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Pidetään huolta paikoista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BCDC22-4D22-A925-612E-860A8FB7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Ei rikota paikkoja ja tavaroita niin meillä on viihtyisämpää täällä.</a:t>
            </a:r>
          </a:p>
        </p:txBody>
      </p:sp>
    </p:spTree>
    <p:extLst>
      <p:ext uri="{BB962C8B-B14F-4D97-AF65-F5344CB8AC3E}">
        <p14:creationId xmlns:p14="http://schemas.microsoft.com/office/powerpoint/2010/main" val="134976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B97B77-1E90-DB7F-2F2F-1DFF6A77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Kannustaminen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5FB8D-EC2B-2922-EAC4-9B8FA3C5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Kannustetaan toisiamme niin meillä on hauskempaa yhdessä</a:t>
            </a:r>
          </a:p>
        </p:txBody>
      </p:sp>
    </p:spTree>
    <p:extLst>
      <p:ext uri="{BB962C8B-B14F-4D97-AF65-F5344CB8AC3E}">
        <p14:creationId xmlns:p14="http://schemas.microsoft.com/office/powerpoint/2010/main" val="137970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818FB8-F51A-EB6C-C624-13AE302B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Mukaan 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658EF2-3484-411A-4920-64092159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Otetaan kaikki mukaan niin meillä on iloisempaa ja kukaan ei jää ulkopuoliseksi</a:t>
            </a:r>
          </a:p>
        </p:txBody>
      </p:sp>
    </p:spTree>
    <p:extLst>
      <p:ext uri="{BB962C8B-B14F-4D97-AF65-F5344CB8AC3E}">
        <p14:creationId xmlns:p14="http://schemas.microsoft.com/office/powerpoint/2010/main" val="165239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9C109B-1A19-D3A0-18A3-E11CE797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Hyväksyminen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982CCD-B5B7-53D3-9EB2-50BAB220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Hyväksytään erilaiset ihmiset. Erilaisuus on rikkautta</a:t>
            </a:r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33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749C2A-EAA8-7F5F-3BD6-39D5391D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3200" spc="-6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tukemisesi</a:t>
            </a:r>
            <a:r>
              <a:rPr lang="fi-FI" sz="3200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3200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kuuleminen</a:t>
            </a:r>
            <a:r>
              <a:rPr lang="fi-FI" sz="3200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huoltajiesi</a:t>
            </a:r>
            <a:r>
              <a:rPr lang="fi-FI" sz="3200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3200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läheistesi</a:t>
            </a:r>
            <a:r>
              <a:rPr lang="fi-FI" sz="3200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</a:t>
            </a:r>
            <a:r>
              <a:rPr lang="fi-FI" sz="3200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tehtävässä</a:t>
            </a:r>
            <a:r>
              <a:rPr lang="fi-FI" sz="3200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työssä</a:t>
            </a:r>
            <a:r>
              <a:rPr lang="fi-FI" sz="3200">
                <a:solidFill>
                  <a:srgbClr val="EBEBEB"/>
                </a:solidFill>
                <a:effectLst/>
              </a:rPr>
              <a:t> </a:t>
            </a: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3B259-EFE6-97AD-331B-3B72C4D9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 marR="10731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tärkeisiin,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turvallisiin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läheisiin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ihmissuhteisiin.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tavata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vanhempiasi, sisaruksiasi ja muita sinulle läheisiä ihmisiä. Voit pitää heihin yhteyttä esimerkiksi vierailujen ja puhelinsoittojen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avulla.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kerrotaan,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miten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voit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pitää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yhteyttä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läheisiinsä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sijaishuollon</a:t>
            </a:r>
            <a:r>
              <a:rPr lang="fi-FI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aikana (lastensuojelulaki 54 §).</a:t>
            </a:r>
          </a:p>
          <a:p>
            <a:pPr marL="71755" marR="13017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voit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kieltää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tietojen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antamisen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huoltajallesi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sosiaalihuollon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asiakaslain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§:n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momentin</a:t>
            </a:r>
            <a:r>
              <a:rPr lang="fi-FI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nojalla, mutta niin kuin säännöksessä todetaan, tätä ei automaattisesti voi noudattaa, jos se on sinun etuasi </a:t>
            </a:r>
            <a:r>
              <a:rPr lang="fi-FI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vastaan.</a:t>
            </a:r>
            <a:endParaRPr lang="fi-FI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Sinulta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tiedustellaan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myös,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onko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jotain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sellaisia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asioita,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joista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haluaisit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työntekijöiden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keskustelevan</a:t>
            </a:r>
            <a:r>
              <a:rPr lang="fi-FI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 huoltajiesi/vanhempiesi kanssa.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i-FI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41202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CC67DE-B8B5-8543-AD1F-9FFAFABD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3200" b="1" spc="-7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tukemisesi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sinua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ympäröivässä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ympäristössäsi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toimimiseen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6D8C6-7C8F-0DAD-852F-08B54E44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 marR="107315">
              <a:spcBef>
                <a:spcPts val="905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halutaan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hankkia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Rivakan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ulkopuolelta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säännöllinen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harrastus josta pidät ja saat onnistumisia ja voimaa elämääsi!</a:t>
            </a:r>
          </a:p>
          <a:p>
            <a:pPr marL="71755" marR="130175">
              <a:spcBef>
                <a:spcPts val="800"/>
              </a:spcBef>
              <a:spcAft>
                <a:spcPts val="0"/>
              </a:spcAft>
            </a:pP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Rivakan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pihassa on jalkapallokenttä,, koripalloteline, trampoliini, joiden parissa voit viettää aikaa muiden lasten ja ohjaajien kanssa.</a:t>
            </a:r>
          </a:p>
          <a:p>
            <a:pPr marL="71755" marR="130175">
              <a:spcBef>
                <a:spcPts val="800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Rivakassa on harrastetila jossa on  mahdollista pelata biljardia, pingistä ja heittää tikkaa.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paljon lautapelejä.</a:t>
            </a:r>
          </a:p>
          <a:p>
            <a:pPr marL="71755" marR="130175">
              <a:spcBef>
                <a:spcPts val="800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Rivakassa on </a:t>
            </a:r>
            <a:r>
              <a:rPr lang="fi-FI" sz="200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crossipyöriä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ja moottorivene yhdessä tekemiseen ja virkistymiseen.</a:t>
            </a:r>
            <a:endParaRPr lang="fi-FI" sz="2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01655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FC620F-CBFF-CF33-0A8C-BBAB3A98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3200" b="1" spc="-7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tukemisesi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iänmukaisessa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itsenäisessä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päätöksenteossasi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26990D-62F6-B066-4658-127CD545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kanssasi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keskustellaan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toiveistasi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missä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haluat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viettää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vapaa-aikaasi,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kotiharjoittelusi,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kenen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ihmisten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haluat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olla tekemisisissä.</a:t>
            </a: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Rivakassa on käytössä säännöllisesti lastenpalaverit noin kerran kuukaudessa. Lastenpalavereissa käydään</a:t>
            </a:r>
            <a:r>
              <a:rPr lang="fi-FI" sz="20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keskustelua</a:t>
            </a:r>
            <a:r>
              <a:rPr lang="fi-FI" sz="20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20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asioista</a:t>
            </a:r>
            <a:r>
              <a:rPr lang="fi-FI" sz="20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heidän</a:t>
            </a:r>
            <a:r>
              <a:rPr lang="fi-FI" sz="20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toiveistaan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arjesta ja tiedotetaan tulevia asioita. 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Siellä saat äänesi kuuluviin. Halutessasi </a:t>
            </a:r>
            <a:r>
              <a:rPr lang="fi-FI" sz="2000" spc="-3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asiat voidaan keskustella kahdestaan aikuisen kanssa.</a:t>
            </a:r>
            <a:endParaRPr lang="fi-FI" sz="2000" spc="-3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35099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FDF96E-60A1-3CB1-C3FF-E3581DFF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kanssasi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toimiminen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lain</a:t>
            </a:r>
            <a:r>
              <a:rPr lang="fi-FI" sz="3200" b="1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mukaisesti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462ED3-AD68-90AC-4EC6-19D98ABB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saat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suunnitella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yhdessä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omaohjaajasi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tarpeelliset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vaatehankintasi.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Lisäksi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yhdessä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omaohjaajasi kanssa koitetaan löytää sinulle mielihyvää tuottava harrastus. 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maksetaan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ikätasosi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mukaiset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kuukausirahat.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täyttänyt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vuotta,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maksetaan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yksi kolmasosa elatustuen määrästä (66,05€) ja jos olet alle 15-vuotias, sinulle maksetaan 41 euroa. Kuukausiraha maksetaan jokaisen kuukauden ensimmäisenä päivänä sinulle, kun olet kuitannut sen. Raha maksetaan sinulle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joko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käteisenä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tilillesi. Kuukausirahoista ei saa pidättää mitään maksuja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Sosiaalityöntekijällesi lähetetään sinusta kuukausikooste, jonka sinä saat lukea ja voit sen mukana lähettää sosiaalityöntekijällesi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viestiä ja terveisiä.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Sosiaalityöntekijääsi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ollaan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yhteydessä,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asioissasi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tapahtuu jotain erityisen merkittävää.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Olethan säännöllisesti yhteydessä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sosiaalityöntekijääsi.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35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osiaalityöntekijäsi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työntekijäsi,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 mahdollistetaan yhteydenpito sosiaalityöntekijääsi niin puhelimella kuin muillakin yhteydenpitovälineillä. </a:t>
            </a:r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4B8F3B-E61D-A1D4-B7C1-43AEA0D5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3200" b="1" spc="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kerrotaan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omista</a:t>
            </a:r>
            <a:r>
              <a:rPr lang="fi-FI" sz="3200" b="1" spc="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oikeuksistasi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sijaishuollossa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45CD4-5DF0-9963-AE0C-C222AFDE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47904"/>
            <a:ext cx="5502614" cy="5954325"/>
          </a:xfrm>
        </p:spPr>
        <p:txBody>
          <a:bodyPr anchor="ctr">
            <a:normAutofit/>
          </a:bodyPr>
          <a:lstStyle/>
          <a:p>
            <a:pPr marL="71755" marR="10731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tietää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mitä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sinusta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kirjoitetaan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raportteihin.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Kanssasi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käydään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kuukausikooste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läpi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ennen kuin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lähetetään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sosiaalityöntekijällesi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huoltajillesi.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mielestäsi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kuukausikoosteessa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jotain mitä haluaisit muuttaa, arvioi omaohjaajasi voiko muutoksia tehdä, vai onko kirjoitettu tieto tarpeellinen saattaa edellä mainituille tahoille tiedoksi.</a:t>
            </a:r>
          </a:p>
          <a:p>
            <a:pPr marL="71755" marR="13017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 laaditaan ennen asiakassuunnitelmapalaveria alustava hoito- ja kasvatussuunnitelma,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jota tarkennetaan asiakassuunnitelmapalaverin jälkeen.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Hoito-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kasvatussuunnitelma käydään sinun kanssasi läpi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ja mietitään yhdessä tavoitteitasi siihen.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 on oikeus saada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Rivakassa 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kunnioittavaa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työntekijöiltä ja muilta lapsilta. Sinun elämäsi on ainutkertainen!</a:t>
            </a:r>
          </a:p>
          <a:p>
            <a:pPr marL="0" marR="15367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 on oikeus yksityisyyteen ja koskemattomuuteen.</a:t>
            </a:r>
          </a:p>
          <a:p>
            <a:pPr marL="71755" marR="22796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ottaa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kantaa,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muutoksenhakua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valittaa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päätöksistä,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jotka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sinua.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Sinua autetaan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edellä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mainituissa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asioissa,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jotta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oikeutesi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tulee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turvattua.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Tarvittaessa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sinut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ohjataan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ottamaan yhteyttä oikeusaputoimistoon.</a:t>
            </a:r>
          </a:p>
          <a:p>
            <a:pPr>
              <a:lnSpc>
                <a:spcPct val="90000"/>
              </a:lnSpc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326742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84A047-C545-9924-EACD-0BC05284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fi-FI" sz="32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JOHDANTO</a:t>
            </a:r>
            <a:b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C06461-2BE4-4F13-03F6-2FBE8E58F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 marR="130175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</a:pP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Olemme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 spc="-60">
                <a:latin typeface="Calibri" panose="020F0502020204030204" pitchFamily="34" charset="0"/>
                <a:ea typeface="Calibri" panose="020F0502020204030204" pitchFamily="34" charset="0"/>
              </a:rPr>
              <a:t>Rivakassa laatineet 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lastensuojelulain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vaatiman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hyvää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osana omavalvontasuunnitelmaa. Sijaishuoltotoiminnan tulee olla lainmukaista, turvallista sekä laadultaan sellaista, että lapsen tarpeisiin voidaan vastata ja sijaishuollolle asetettuja tavoitteita saavuttaa. Lapsen oikeudet muodostavat keskeisen pohjan laadukkaalle sijaishuollolle.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Hyvän kohtelun suunnitelman tarkoituksena on turvata lapsen oikeuksien toteutuminen </a:t>
            </a:r>
            <a:r>
              <a:rPr lang="fi-FI" sz="1900"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asumisen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ajan.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oikeuksien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turvaamisella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tarkoitetaan,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lasta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kohdellaan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asianmukaisesti</a:t>
            </a:r>
            <a:r>
              <a:rPr lang="fi-FI" sz="19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sekä kunnioittavasti ja että jokaisen lapsen tuen tarpeisiin vastataan suunnitelmallisesti, turvallisesti ja laadukkaasti. Jokaisella lapsella on oikeus hyvään kohteluun ja hoitoon.</a:t>
            </a:r>
          </a:p>
          <a:p>
            <a:pPr>
              <a:lnSpc>
                <a:spcPct val="90000"/>
              </a:lnSpc>
            </a:pPr>
            <a:r>
              <a:rPr lang="fi-FI" sz="1900" spc="-60">
                <a:latin typeface="Calibri" panose="020F0502020204030204" pitchFamily="34" charset="0"/>
                <a:ea typeface="Calibri" panose="020F0502020204030204" pitchFamily="34" charset="0"/>
              </a:rPr>
              <a:t>Rivakan 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hyvää</a:t>
            </a:r>
            <a:r>
              <a:rPr lang="fi-FI" sz="19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työstetty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yhdessä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19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kanssa. Suunnitelmaa myös päivitetään joka vuosi yhdessä lasten kanssa.</a:t>
            </a:r>
            <a:r>
              <a:rPr lang="fi-FI" sz="1900">
                <a:effectLst/>
              </a:rPr>
              <a:t> </a:t>
            </a:r>
            <a:endParaRPr lang="fi-FI" sz="1900"/>
          </a:p>
        </p:txBody>
      </p:sp>
    </p:spTree>
    <p:extLst>
      <p:ext uri="{BB962C8B-B14F-4D97-AF65-F5344CB8AC3E}">
        <p14:creationId xmlns:p14="http://schemas.microsoft.com/office/powerpoint/2010/main" val="209970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A595E9-C301-69E5-969E-1C3951E0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RAJOITUKSET</a:t>
            </a:r>
            <a:r>
              <a:rPr lang="fi-FI" sz="3200" b="1" kern="0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3200" b="1" kern="0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OHJAAMINEN</a:t>
            </a:r>
            <a:b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7D39D-9D7F-D541-735E-D4F8F64C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19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Elämässäsi voi tulla tilanteita, joiden selvittelyssä, tai sinun turvaamisessasi tarvitsee turvautua lastensuojelulakiin.</a:t>
            </a:r>
          </a:p>
          <a:p>
            <a:pPr>
              <a:lnSpc>
                <a:spcPct val="90000"/>
              </a:lnSpc>
            </a:pPr>
            <a:r>
              <a:rPr lang="fi-FI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Lastensuojelulaissa olevia rajoituspäätöksiä ei koskaan saa käyttää rangaistuksena. Rajoituspäätösten pitää aina perustua lakiin.</a:t>
            </a:r>
          </a:p>
        </p:txBody>
      </p:sp>
    </p:spTree>
    <p:extLst>
      <p:ext uri="{BB962C8B-B14F-4D97-AF65-F5344CB8AC3E}">
        <p14:creationId xmlns:p14="http://schemas.microsoft.com/office/powerpoint/2010/main" val="81702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69EA9E-1735-7FDB-6718-42B5950E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Yhteydenpidon</a:t>
            </a:r>
            <a:r>
              <a:rPr lang="fi-FI" sz="3200" b="1" spc="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rajoittaminen</a:t>
            </a:r>
            <a:r>
              <a:rPr lang="fi-FI" sz="3200" b="1" spc="2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63</a:t>
            </a:r>
            <a:r>
              <a:rPr lang="fi-FI" sz="3200" b="1" spc="2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98FD98-7278-A58A-A08A-685ACC4F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10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Yhteydenpidon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rajoittamisesta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päättää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u="heavy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ainoastaan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lastensuojelulaitoksen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johtaja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fi-FI" sz="160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vrk)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johtava sosiaalihuollon viranhaltija tai hänen määräämänsä muu virkasuhteessa oleva sosiaalityöntekijä.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</a:t>
            </a:r>
            <a:r>
              <a:rPr lang="fi-FI" sz="1600" b="1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b="1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valituskelpoinen.</a:t>
            </a:r>
            <a:endParaRPr lang="fi-FI" sz="16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91135" lvl="0" indent="0">
              <a:lnSpc>
                <a:spcPct val="90000"/>
              </a:lnSpc>
              <a:spcAft>
                <a:spcPts val="0"/>
              </a:spcAft>
              <a:buClr>
                <a:srgbClr val="2F2F2F"/>
              </a:buClr>
              <a:buSzPts val="1100"/>
              <a:buNone/>
              <a:tabLst>
                <a:tab pos="338455" algn="l"/>
              </a:tabLst>
            </a:pP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Yhteydenpitoasi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voidaan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rajoittaa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päätöksellä,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jos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yhteydenpitosi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vaarantaa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sijaishuollon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tarkoituksen toteutumisen ja rajoittaminen on sinun hoitosi ja kasvatuksesi kannalta välttämätöntä. Yhteydenpitoasi voidaan rajoittaa, jos se on sinun hengellesi, terveydellesi, kehityksellesi tai turvallisuudelle välttämätöntä.</a:t>
            </a:r>
          </a:p>
          <a:p>
            <a:pPr marL="71755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203835" lvl="0" indent="0">
              <a:lnSpc>
                <a:spcPct val="90000"/>
              </a:lnSpc>
              <a:spcAft>
                <a:spcPts val="0"/>
              </a:spcAft>
              <a:buClr>
                <a:srgbClr val="2F2F2F"/>
              </a:buClr>
              <a:buSzPts val="1100"/>
              <a:buNone/>
              <a:tabLst>
                <a:tab pos="338455" algn="l"/>
              </a:tabLst>
            </a:pP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Yhteydenpitoasi voidaan rajoittaa myös silloin, jos yhteydenpitosi on välttämätöntä vanhempien tai perheen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muiden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lasten,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perhekodin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laitoksen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muiden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lasten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henkilöstön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turvallisuuden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vuoksi.</a:t>
            </a:r>
          </a:p>
          <a:p>
            <a:pPr marL="71755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</a:pPr>
            <a:r>
              <a:rPr lang="fi-FI" sz="1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086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078FC2-47F7-FCBE-4900-C380DD97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Aineen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3200" b="1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esineen</a:t>
            </a:r>
            <a:r>
              <a:rPr lang="fi-FI" sz="3200" b="1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haltuunotto</a:t>
            </a:r>
            <a:r>
              <a:rPr lang="fi-FI" sz="3200" b="1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65</a:t>
            </a:r>
            <a:r>
              <a:rPr lang="fi-FI" sz="3200" b="1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B0F8EE-3626-55DB-BEAD-C36996EA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hallussasi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päihtymistarkoituksessa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käytettävää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ainetta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tällaisen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aineen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käyttöön</a:t>
            </a:r>
            <a:r>
              <a:rPr lang="fi-FI" sz="12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erityisesti soveltuvia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välineitä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otettava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sinulta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haltuun.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Samoin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otettava</a:t>
            </a:r>
            <a:r>
              <a:rPr lang="fi-FI" sz="1200" b="1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 olevat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aineet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esineet,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jotka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tarkoitettu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itsesi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toisen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vahingoittamiseen.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z="12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saadaan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ottaa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aineet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esineet,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jotka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ominaisuuksiensa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puolesta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soveltuvat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vaarantamaan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omaa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 toisen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henkeä,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terveyttä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turvallisuutta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vahingoittamaan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omaisuutta,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todennäköistä, että käytät aineita tai esineitä tässä momentissa tarkoitetulla tavalla. </a:t>
            </a:r>
            <a:endParaRPr lang="fi-FI" sz="1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 haltuun saadaan lisäksi ottaa sinulla olevat sinun omaasi tai toisten lasten sijaishuollon järjestämistä tai laitoksen yleistä järjestystä todennäköisesti vakavasti haittaavat aineet ja esineet.  </a:t>
            </a:r>
          </a:p>
          <a:p>
            <a:pPr marL="71755" marR="6286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hallussasi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tuotteita,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joita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18-vuotias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tupakkalain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(549/2016)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118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§:n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mukaan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</a:t>
            </a:r>
            <a:r>
              <a:rPr lang="fi-FI" sz="12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pitää hallussaan,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voidaan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ottaa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haltuun.</a:t>
            </a:r>
            <a:r>
              <a:rPr lang="fi-FI" sz="12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1200" spc="-3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13017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otettu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omaisuus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viimeistään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sijaishuollon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päättyessä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laitoksessa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palautettava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lapselle,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jollei omaisuuden palauttamisesta tai hävittämisestä muussa laissa toisin säädetä.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Aineen</a:t>
            </a:r>
            <a:r>
              <a:rPr lang="fi-FI" sz="12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2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esineen</a:t>
            </a:r>
            <a:r>
              <a:rPr lang="fi-FI" sz="12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haltuunottoa</a:t>
            </a:r>
            <a:r>
              <a:rPr lang="fi-FI" sz="12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</a:t>
            </a:r>
            <a:r>
              <a:rPr lang="fi-FI" sz="12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</a:t>
            </a:r>
            <a:r>
              <a:rPr lang="fi-FI" sz="12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b="1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valituskelpoinen.</a:t>
            </a:r>
            <a:endParaRPr lang="fi-FI" sz="12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Haltuunotosta tehdään kirjaus silloin </a:t>
            </a:r>
            <a:r>
              <a:rPr lang="fi-FI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 tavara palautetaan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lapselle.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2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tavaraa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12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palauteta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lapselle,</a:t>
            </a:r>
            <a:r>
              <a:rPr lang="fi-FI" sz="12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siitä</a:t>
            </a:r>
            <a:r>
              <a:rPr lang="fi-FI" sz="12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tehtävä</a:t>
            </a:r>
            <a:r>
              <a:rPr lang="fi-FI" sz="12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päätös.</a:t>
            </a:r>
            <a:endParaRPr lang="fi-FI" sz="12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Haltuunoton</a:t>
            </a:r>
            <a:r>
              <a:rPr lang="fi-FI" sz="1200" b="1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lopettamisesta</a:t>
            </a:r>
            <a:r>
              <a:rPr lang="fi-FI" sz="1200" b="1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tehdään</a:t>
            </a:r>
            <a:r>
              <a:rPr lang="fi-FI" sz="1200" b="1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myös</a:t>
            </a:r>
            <a:r>
              <a:rPr lang="fi-FI" sz="1200" b="1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2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päätös.</a:t>
            </a:r>
            <a:endParaRPr lang="fi-FI" sz="12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411128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DAFC64-B27A-EFF8-A06D-E8CE5274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Henkilöntarkastus</a:t>
            </a:r>
            <a:r>
              <a:rPr lang="fi-FI" sz="3200" b="1" spc="2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66</a:t>
            </a:r>
            <a:r>
              <a:rPr lang="fi-FI" sz="3200" b="1" spc="3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2E164-DE64-8E87-E0C6-0307B9EC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10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 on perusteltua syytä epäillä, että sinulla on vaatteissasi tai muutoin ylläsi lastensuojelulain 65 §:n 1 momentissa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tarkoitettuja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aineita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esineitä,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saadaan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tutkimiseksi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henkilöntarkastus. Tarkastuksen piiriin kuuluu myös esimerkiksi lompakkosi, matka- tai käsilaukkusi ja kantovälineesi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tarkastaminen.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6286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Tarkastuksen tekijän ja siinä läsnä olevan henkilön on oltava sinun kanssasi samaa sukupuolta, jollei kyseessä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terveydenhuollon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ammattihenkilö.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Henkilöntarkastuksen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suorittava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siinä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läsnä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oleva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 voi kuitenkin olla eri sukupuolta kuin sinä, jos toimenpiteen suorittaminen välittömästi on välttämätöntä lapsen tai toisen henkilön turvallisuuden varmistamiseksi.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Henkilötarkastuksesta</a:t>
            </a:r>
            <a:r>
              <a:rPr lang="fi-FI" sz="16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tehdään</a:t>
            </a:r>
            <a:r>
              <a:rPr lang="fi-FI" sz="1600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ainoastaan</a:t>
            </a:r>
            <a:r>
              <a:rPr lang="fi-FI" sz="1600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tarvittava</a:t>
            </a:r>
            <a:r>
              <a:rPr lang="fi-FI" sz="1600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kirjaus,</a:t>
            </a:r>
            <a:r>
              <a:rPr lang="fi-FI" sz="1600" b="1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1600" b="1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siis</a:t>
            </a:r>
            <a:r>
              <a:rPr lang="fi-FI" sz="1600" b="1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päätöstä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167970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90FC5E-A5D6-BEE6-758D-8A575A89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Henkilönkatsastus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66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87FBB3-AE3A-A840-26D3-165E965D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492" y="451836"/>
            <a:ext cx="5502614" cy="5954325"/>
          </a:xfrm>
        </p:spPr>
        <p:txBody>
          <a:bodyPr anchor="ctr">
            <a:normAutofit/>
          </a:bodyPr>
          <a:lstStyle/>
          <a:p>
            <a:pPr marL="71755" marR="13017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perusteltua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syytä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epäillä,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olet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käyttänyt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lastensuojelulain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65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§:n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momentissa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tarkoitettuja aineita, sinuun saadaan kohdistaa henkilönkatsastus, joka voi käsittää puhalluskokeen suorittamisen tai virtsa- tai sylkinäytteen ottamisen. Jos sinä, jolle laitoksen toimesta on tehty henkilönkatsastus, kiistät lastensuojelulain 65 §:n 1 momentissa tarkoitetun päihteiden käytön, tai se on muuten henkilönkatsastuksen tuloksen luotettavuuden selvittämisen kannalta tarpeen, on näyte asianmukaisesti lähetettävä tarkistettavaksi.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Henkilönkatsastuksen suorittavan ja siinä läsnä olevan henkilön on oltava sinun kanssasi samaa sukupuolta, jollei kyseessä ole terveydenhuollon ammattihenkilö. Katsastuksen suorittava ja siinä läsnä oleva henkilö saavat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kuitenkin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olla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sukupuolta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kuin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lapsi,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toimenpiteen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suorittaminen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välittömästi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välttämätöntä lapsen tai toisen henkilön turvallisuuden varmistamiseksi.</a:t>
            </a:r>
          </a:p>
          <a:p>
            <a:pPr marL="71755" marR="114871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Henkilönkatsastus tulee tehdä valvottuna, jotta estetään manipulointi. </a:t>
            </a:r>
          </a:p>
          <a:p>
            <a:pPr marL="71755">
              <a:lnSpc>
                <a:spcPct val="90000"/>
              </a:lnSpc>
              <a:spcBef>
                <a:spcPts val="15"/>
              </a:spcBef>
            </a:pP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 ei ole valituskelpoinen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350532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DDC9C5-439E-5F2C-1FBC-1A8DC3CD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huoneen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omaisuuden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taikka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lähetyksen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tarkastaminen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67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4F25A9-A23F-9396-1A0C-183A85B3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10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 on perusteltua syytä epäillä, että sinulla on hallussasi lastensuojelulain 65 §:n 1 tai 3 momentissa tarkoitettuja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aineita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esineitä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taikka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olinpaikkasi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sijaishuollon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tarkoituksen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toteuttamiseksi kiireellisesti</a:t>
            </a:r>
            <a:r>
              <a:rPr lang="fi-FI" sz="1600" spc="-7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selvitettävä,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saadaan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käytössään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olevat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tilat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hallussasi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oleva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omaisuus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tarkastaa.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13017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perusteltua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syytä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epäillä,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osoitettu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kirje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siihen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rinnastettava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luottamuksellinen viesti taikka muu lähetys sisältää lastensuojelulain 65 §:n 1 tai 3 momentissa tarkoitettuja aineita tai esineitä, saadaan lähetyksen sisältö tarkastaa kirjettä tai muuta luottamuksellista viestiä lukematta.</a:t>
            </a:r>
          </a:p>
          <a:p>
            <a:pPr marL="71755" marR="130175">
              <a:lnSpc>
                <a:spcPct val="90000"/>
              </a:lnSpc>
              <a:spcBef>
                <a:spcPts val="205"/>
              </a:spcBef>
              <a:spcAft>
                <a:spcPts val="0"/>
              </a:spcAft>
            </a:pPr>
            <a:b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Lisäksi sinun asioistasi vastaavalla sosiaalityöntekijällä on oikeus erityisestä syystä tehdä päätös siitä, että edellä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tarkoitettu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jätettävä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kokonaan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osaksi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toimittamatta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lähetys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kokonaan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osaksi luovuttamatta 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sinulle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jos viestin tai lähetyksen sisällön voidaan olosuhteet kokonaisuutena huomioon ottaen perustellusti arvioida vakavasti vaarantavan 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tai toisen henkilön henkeä, terveyttä, turvallisuutta tai kehitystä. 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80528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3BB128-4C20-CB1E-D0C8-421BFF41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Kiinnipitäminen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68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5DABF1-D45D-627E-E1D3-913891DD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47904"/>
            <a:ext cx="5502614" cy="5954325"/>
          </a:xfrm>
        </p:spPr>
        <p:txBody>
          <a:bodyPr anchor="ctr">
            <a:normAutofit/>
          </a:bodyPr>
          <a:lstStyle/>
          <a:p>
            <a:pPr marL="71755" marR="158051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Työntekijä voi pitää sinua kiinni lastensuojelulain mukaan jos:</a:t>
            </a:r>
          </a:p>
          <a:p>
            <a:pPr marL="342900" lvl="0" indent="-342900">
              <a:lnSpc>
                <a:spcPct val="90000"/>
              </a:lnSpc>
              <a:buSzPts val="1100"/>
              <a:buFont typeface="Calibri" panose="020F0502020204030204" pitchFamily="34" charset="0"/>
              <a:buAutoNum type="arabicPeriod"/>
              <a:tabLst>
                <a:tab pos="207645" algn="l"/>
              </a:tabLst>
            </a:pP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sekavan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uhkaavan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käyttäytymisensä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perusteella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todennäköisesti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vahingoittaisi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itseäsi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muita;</a:t>
            </a:r>
            <a:r>
              <a:rPr lang="fi-FI" sz="1600" spc="2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endParaRPr lang="fi-FI" sz="1600" spc="-5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449580" lvl="0" indent="-34290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SzPts val="1100"/>
              <a:buFont typeface="Calibri" panose="020F0502020204030204" pitchFamily="34" charset="0"/>
              <a:buAutoNum type="arabicPeriod"/>
              <a:tabLst>
                <a:tab pos="207645" algn="l"/>
              </a:tabLst>
            </a:pP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kiinnipitäminen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omasi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toisen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hengen,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terveyden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turvallisuuden</a:t>
            </a:r>
            <a:r>
              <a:rPr lang="fi-FI" sz="16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välittömän vaarantumisen vuoksi välttämätöntä; taikka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Calibri" panose="020F0502020204030204" pitchFamily="34" charset="0"/>
              <a:buAutoNum type="arabicPeriod"/>
              <a:tabLst>
                <a:tab pos="207645" algn="l"/>
              </a:tabLst>
            </a:pP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omaisuuden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merkittävän</a:t>
            </a:r>
            <a:r>
              <a:rPr lang="fi-FI" sz="1600" spc="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vahingoittamisen</a:t>
            </a:r>
            <a:r>
              <a:rPr lang="fi-FI" sz="1600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estämiseksi</a:t>
            </a:r>
            <a:r>
              <a:rPr lang="fi-FI" sz="1600" spc="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välttämätöntä.</a:t>
            </a:r>
            <a:endParaRPr lang="fi-FI" sz="1600"/>
          </a:p>
          <a:p>
            <a:pPr marL="71755" marR="13017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Kiinnipitämisen on oltava luonteeltaan hoidollista ja huollollista sekä kokonaisuutena arvioiden puolustettavaa,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otetaan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huomioon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käyttäytyminen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tilanne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muutoinkin.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Kiinnipitäminen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 pitää sisällään myös sinun siirtämisesi. Kiinnipitäminen on lopetettava heti, kun se ei enää ole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välttämätöntä.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158051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Kiinnipitämisestä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tehdään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ainoastaan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tarvittava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kirjaus,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siis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päätöstä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2028621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C47426-40BA-51D4-AC9B-ED4485ED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0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Liikkumisvapauden</a:t>
            </a:r>
            <a:r>
              <a:rPr lang="fi-FI" sz="30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rajoittaminen</a:t>
            </a:r>
            <a:r>
              <a:rPr lang="fi-FI" sz="3000" b="1" spc="2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69</a:t>
            </a:r>
            <a:r>
              <a:rPr lang="fi-FI" sz="3000" b="1" spc="3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0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0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9731F4-64F7-357F-BCB6-7BEFACE5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364" y="501510"/>
            <a:ext cx="5502614" cy="5954325"/>
          </a:xfrm>
        </p:spPr>
        <p:txBody>
          <a:bodyPr anchor="ctr">
            <a:normAutofit/>
          </a:bodyPr>
          <a:lstStyle/>
          <a:p>
            <a:pPr marL="0" marR="130175" indent="0">
              <a:lnSpc>
                <a:spcPct val="90000"/>
              </a:lnSpc>
              <a:spcBef>
                <a:spcPts val="205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Liikkumisvapauden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rajoittaminen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tarkoittaa,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sinua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voidaan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määräaikaisesti</a:t>
            </a:r>
            <a:r>
              <a:rPr lang="fi-FI" sz="1600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kieltää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poistumasta laitoksen alueelta, laitoksesta tai tietyn asuinyksikön tiloista.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voidaan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asettaa,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huoltosi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kannalta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välttämätöntä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etusi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mukaista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306705" lvl="0" indent="0">
              <a:lnSpc>
                <a:spcPct val="90000"/>
              </a:lnSpc>
              <a:spcBef>
                <a:spcPts val="910"/>
              </a:spcBef>
              <a:spcAft>
                <a:spcPts val="0"/>
              </a:spcAft>
              <a:buSzPts val="1100"/>
              <a:buNone/>
              <a:tabLst>
                <a:tab pos="172085" algn="l"/>
              </a:tabLst>
            </a:pP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otettu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huostaan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sillä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perusteella,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vaarantanut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vakavasti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terveyttäsi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kehitystäsi: käyttämällä päihteitä, tekemällä muun kuin vähäisenä pidettävän rikollisen teon tai muulla niihin verrattavalla käyttäytymisellään</a:t>
            </a:r>
          </a:p>
          <a:p>
            <a:pPr marL="0" lvl="0" indent="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SzPts val="1100"/>
              <a:buNone/>
              <a:tabLst>
                <a:tab pos="172085" algn="l"/>
              </a:tabLst>
            </a:pP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z="1600" spc="-7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käyttäydyt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laitoksessa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kohdassa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mainitulla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tavalla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endParaRPr lang="fi-FI" sz="1600" spc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  <a:buSzPts val="1100"/>
              <a:buNone/>
              <a:tabLst>
                <a:tab pos="172085" algn="l"/>
              </a:tabLst>
            </a:pP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</a:t>
            </a:r>
            <a:r>
              <a:rPr lang="fi-FI" sz="1600" spc="-7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muutoin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tarpeen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suojelemiseksi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sinua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itseäsi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vakavasti</a:t>
            </a:r>
            <a:r>
              <a:rPr lang="fi-FI" sz="1600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vahingoittavalta</a:t>
            </a:r>
            <a:r>
              <a:rPr lang="fi-FI" sz="1600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käyttäytymiseltä.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valituskelpoinen.</a:t>
            </a:r>
            <a:r>
              <a:rPr lang="fi-FI" sz="1600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23F69D-01EF-C30C-FB8E-B0FA638F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2700" b="1" spc="-7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palauttamisesta</a:t>
            </a:r>
            <a:r>
              <a:rPr lang="fi-FI" sz="2700" b="1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sijaishuoltopaikkaan</a:t>
            </a:r>
            <a:r>
              <a:rPr lang="fi-FI" sz="27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69</a:t>
            </a:r>
            <a:r>
              <a:rPr lang="fi-FI" sz="2700" b="1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r>
              <a:rPr lang="fi-FI" sz="2700" b="1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br>
              <a:rPr lang="fi-FI" sz="27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27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89E7CD-6DE3-BE8F-CD16-B556317E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10"/>
              </a:spcBef>
            </a:pP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Rivakalla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velvollisuus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etsiä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karkumatkalla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olevaa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kuljettaa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tämä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takaisin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Jos olet poistunut luvattomasti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Rivakasta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tai et palaa sinne ennalta sovitusti,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meidän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viipymättä ryhdyttävä toimenpiteisiin sinun etsimiseksi ja palauttamiseksi.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päättää</a:t>
            </a:r>
            <a:r>
              <a:rPr lang="fi-FI" sz="20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20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asioista</a:t>
            </a:r>
            <a:r>
              <a:rPr lang="fi-FI" sz="20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vastaava</a:t>
            </a:r>
            <a:r>
              <a:rPr lang="fi-FI" sz="20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sosiaalityöntekijä.</a:t>
            </a:r>
            <a:endParaRPr lang="fi-FI" sz="2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Kiireellisissä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tilanteissa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kuljettamisesta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päättää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johtaja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hänen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määräämänsä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hoito-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 kasvatushenkilökuntaan kuuluva henkilö.</a:t>
            </a:r>
          </a:p>
          <a:p>
            <a:pPr marL="71755">
              <a:lnSpc>
                <a:spcPct val="90000"/>
              </a:lnSpc>
              <a:spcBef>
                <a:spcPts val="155"/>
              </a:spcBef>
            </a:pPr>
            <a:b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Päätöksestä</a:t>
            </a:r>
            <a:r>
              <a:rPr lang="fi-FI" sz="2000" b="1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20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</a:t>
            </a:r>
            <a:r>
              <a:rPr lang="fi-FI" sz="2000" b="1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valittaa,</a:t>
            </a:r>
            <a:r>
              <a:rPr lang="fi-FI" sz="20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mutta</a:t>
            </a:r>
            <a:r>
              <a:rPr lang="fi-FI" sz="2000" b="1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fi-FI" sz="20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b="1" spc="-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lähetettävä</a:t>
            </a:r>
            <a:r>
              <a:rPr lang="fi-FI" sz="20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tiedoksi</a:t>
            </a:r>
            <a:r>
              <a:rPr lang="fi-FI" sz="2000" b="1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asianosaisille.</a:t>
            </a:r>
            <a:endParaRPr lang="fi-FI" sz="20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98205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98C7E8-6EEB-50DA-DCE5-7AF9A742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Eristäminen</a:t>
            </a:r>
            <a:r>
              <a:rPr lang="fi-FI" sz="3200" b="1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795FB5-61FE-B003-BC1D-2E5080FE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905"/>
              </a:spcBef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Sinut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pc="-4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voidaan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eristää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laitoksen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muista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lapsista,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pc="-4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olet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käyttäytymisesi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perusteella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vaaraksi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itsellesi</a:t>
            </a:r>
            <a:r>
              <a:rPr lang="fi-FI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 muille, tai jos eristäminen on muusta erityisen perustellusta syystä </a:t>
            </a:r>
            <a:r>
              <a:rPr lang="fi-FI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hengen, terveyden tai turvallisuuden kannalta välttämätöntä.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fi-FI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Päätös</a:t>
            </a:r>
            <a:r>
              <a:rPr lang="fi-FI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valituskelpoinen.</a:t>
            </a:r>
            <a:r>
              <a:rPr lang="fi-FI" b="1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C9B822-EB8B-8BCF-A791-FE4085FD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marL="71755">
              <a:spcBef>
                <a:spcPts val="360"/>
              </a:spcBef>
              <a:spcAft>
                <a:spcPts val="0"/>
              </a:spcAft>
            </a:pPr>
            <a: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fi-FI" sz="320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Lastensuojelulaki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61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fi-FI" sz="3200" b="1" spc="-4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5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C9530-575E-4470-7DE8-E095B3F5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Hyvää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koskevan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suunnitelman 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osa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tavoitteena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vähentää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rajoitustoimenpiteitä,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sekä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vahvistaa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 itsemääräämisoikeutta ja osallisuutta. Hyvää kohtelua koskevan suunnitelman laatimisessa ja sen tarkistamisessa kuullaan </a:t>
            </a: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sijoitettuja lapsia ja heille on mahdollisuus antaa mielipiteensä suunnitelman tekemiseen. 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74858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55D42B2-4AE8-C8C0-C946-83915E10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Rajoituksen</a:t>
            </a:r>
            <a:r>
              <a:rPr lang="fi-FI" sz="32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jälkiarviointi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681829-85F7-F80A-94E9-B53452E1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Lastensuojelulaki 74 a §. Jos sinuun on kohdistettu lastensuojelulaissa tarkoitettuja rajoituksia, 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arvioidaan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niiden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käyttöä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yhdessä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kanssasi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heti,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kykenet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ymmärtämään asian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merkityksen.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Arvioinnissa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käydään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kanssasi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läpi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rajoitukseen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johtanutta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tilannetta,</a:t>
            </a:r>
            <a:r>
              <a:rPr lang="fi-FI" sz="2000" spc="-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rajoituksen lastensuojelulain 61 a §:n mukaista tarvetta ja perusteita lastensuojelulain 30 §:ssä tarkoitetun sinun asiakassuunnitelmasi mukaisesti, rajoituksen toteuttamistapaa ja vaikuttavuutta sekä toimenpiteeseen osallistuneen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henkilöstön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toimintaa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tilanteessa.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09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C06A57-8593-BF95-903B-89735F6D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Mitä</a:t>
            </a:r>
            <a:r>
              <a:rPr lang="fi-FI" sz="2500" b="1" spc="-7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otetaan</a:t>
            </a:r>
            <a:r>
              <a:rPr lang="fi-FI" sz="25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huomioon</a:t>
            </a:r>
            <a:r>
              <a:rPr lang="fi-FI" sz="25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rajoitustoimenpiteissä</a:t>
            </a:r>
            <a:r>
              <a:rPr lang="fi-FI" sz="25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500" b="1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5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seuraamuksissa</a:t>
            </a:r>
            <a:br>
              <a:rPr lang="fi-FI" sz="25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25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0B908F-F8FF-7695-C7FE-E18AE4FF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205"/>
              </a:spcBef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Kaikissa rajoituksissa ja seuraamuksissa otetaan huomioon sinun kanssasi käytyjen keskustelujen sisältö. Huomioon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otettavia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asioita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ovat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kykysi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pohtia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tilannetta,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joka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johtanut</a:t>
            </a:r>
            <a:r>
              <a:rPr lang="fi-FI" sz="20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rajoitustoimenpiteeseen, onko samankaltainen toiminta sinun mielestäsi oikeutettua, kuinka sinä näet joutuneesi tilanteeseen ja kuinka se voitaisiin tulevaisuudessa estää. Huomioon otetaan myös sinun ikäsi ja kehitystasosi.</a:t>
            </a:r>
          </a:p>
          <a:p>
            <a:pPr marL="71755" marR="266700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Rajoitustoimenpiteiden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vaikutusta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arvioidaan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säännöllisesti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samalla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arvioidaan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niiden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vaikutusta</a:t>
            </a:r>
            <a:r>
              <a:rPr lang="fi-FI" sz="20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sinun kuntoutukseesi.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2881869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34" name="Freeform: Shape 26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EDDCDD-B2A2-BDA8-D5E3-A93C8AB8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3200" b="1" kern="0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OHJEET</a:t>
            </a:r>
            <a:r>
              <a:rPr lang="fi-FI" sz="3200" b="1" kern="0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1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b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FBF0A-8BA2-45E6-979D-07CE9EBD1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fi-FI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Rivakassa</a:t>
            </a: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ei kiusata ketään! Mikäli sinua kiusataan, niin ilmoita siitä heti aikuiselle, niin tilanteeseen puututaan ja saat siihen apua! Haluamme että lapsilla on </a:t>
            </a:r>
            <a:r>
              <a:rPr lang="fi-FI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Rivakassa</a:t>
            </a: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hyvä olla.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457200" algn="just"/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Mikäli koet että ohjaaja käyttäytyy sinua kohtaan asiattomasti, niin ilmoita siitä </a:t>
            </a:r>
            <a:r>
              <a:rPr lang="fi-FI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Antti Liukkoselle</a:t>
            </a: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. Voit olla asiasta yhteydessä myös sosiaalityöntekijääsi.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algn="just"/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Väkivalta ja väkivallalla uhkailu on ehdottomasti kielletty! Haluamme pitää sinut turvassa.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algn="just"/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Ilmoitathan menoistasi. Esimerkiksi kerro mihin olisit menossa, mitä tekemään ym. koska se on hyvientapojen mukaista ja voimme turvallisesti tietää missä olet.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495300" algn="just"/>
            <a:r>
              <a:rPr lang="fi-FI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fi-FI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Rivakassa</a:t>
            </a: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tervehditään, sanotaan huomenta, kiitos ym. ja opetellaan vuorovaikutustaitoja tulevaisuuttasi varten.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algn="just"/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Toisten keskustelun ollessa käynnissä odotetaan omaa vuoroa ja annetaan toisten puhua asiansa loppuun. </a:t>
            </a: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i-FI" sz="500"/>
          </a:p>
        </p:txBody>
      </p:sp>
    </p:spTree>
    <p:extLst>
      <p:ext uri="{BB962C8B-B14F-4D97-AF65-F5344CB8AC3E}">
        <p14:creationId xmlns:p14="http://schemas.microsoft.com/office/powerpoint/2010/main" val="1893165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49E87C-7E24-C071-3167-04B14759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3200" b="1" kern="0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OHJEET</a:t>
            </a:r>
            <a:r>
              <a:rPr lang="fi-FI" sz="3200" b="1" kern="0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1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2C84B9-D393-AACF-04D9-381DA973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 fontScale="55000" lnSpcReduction="20000"/>
          </a:bodyPr>
          <a:lstStyle/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Asioita toimitetaan puhumalla, eikä huutamalla.</a:t>
            </a: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Mennään tarvittaessa lähemmäksi toista osapuolta, jotta asiallinen kanssakäyminen on mahdollista.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Toisten lasten huoneisiin voi mennä, kun siihen on ensin saanut suostumuksen toiselta lapselta ja ohjaajalta. Kunnioitetaan toisen lapsen omaa tilaa.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Pidetään vaatetus tilanteeseen, vuodenaikaan ja säähän sopivana. Omaohjaajasi käyvät kanssasi vaatekaupoilla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Lakanat vaihdetaan vähintään joka toinen viikko tiistaisin. Ohjaaja auttaa sinua.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Rivakkaan</a:t>
            </a: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ei saa tuoda, teräaseita, päihteitä, nikotiinituotteita, eikä tulentekovälineitä. Pidetään </a:t>
            </a:r>
            <a:r>
              <a:rPr lang="fi-FI" sz="29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Rivakka</a:t>
            </a: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yhdessä turvallisena paikkana.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9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Kotiharjoittelut sovitaan aina asiakassuunnitelman mukaan lapsikohtaisesti.</a:t>
            </a:r>
            <a:endParaRPr lang="fi-FI" sz="29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0" indent="0" algn="just">
              <a:buNone/>
            </a:pPr>
            <a:r>
              <a:rPr lang="fi-FI" sz="18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03494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2F3614-F45F-DFA9-962B-69B11699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3200" b="1" kern="0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OHJEET</a:t>
            </a:r>
            <a:r>
              <a:rPr lang="fi-FI" sz="3200" b="1" kern="0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1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C409CA-430C-C275-A101-8B1090FC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 fontScale="70000" lnSpcReduction="20000"/>
          </a:bodyPr>
          <a:lstStyle/>
          <a:p>
            <a:pPr marL="0" lvl="0" indent="0">
              <a:buNone/>
            </a:pP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Ruokapöydässä opetellaan/vaalitaan asiallisia pöytätapoja ja monipuolisia ruokatottumuksia, jotta sinun ruokavaliosi olisi monipuolista ja kasvaisit ja kehittyisit ikätasosi mukaisesti ja voisit hyvin.   Näin myös osaisit tulevaisuudessa käyttäytyä erilaisissa ruokailutilanteissa, esimerkiksi ravintolassa</a:t>
            </a:r>
            <a:r>
              <a:rPr lang="fi-FI" sz="2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itchFamily="2" charset="2"/>
              </a:rPr>
              <a:t>.</a:t>
            </a:r>
          </a:p>
          <a:p>
            <a:pPr marL="828040"/>
            <a:r>
              <a:rPr lang="fi-FI" sz="2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Saat huoneesi oveen oman avaimen, josta opettelet pitämään tulevaisuuttakin ajatellen huolta. 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Sinun kanssasi liikutaan </a:t>
            </a:r>
            <a:r>
              <a:rPr lang="fi-FI" sz="22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Rivakassa</a:t>
            </a: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turvakävely, jossa sinulle näytetään sammutusvälineistön sijainti, sekä kokoontumispaikka tulipalon sattuessa. Myöhemmin pääset osallistumaan alkusammutus koulutukseen.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828040"/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Lasten yhteisölliset osastokohtaiset palaverit pidetään kuukausittain, jossa käydään läpi erilaisia asioita mm: lasten kokemuksia, toiveita, tiedotetaan asioista etukäteen. Täällä saat äänesi kuuluviin. Mikäli koet että siellä on hankala puhua niin aikuisen kanssa on hyvä käydä näitä asioita kaksistaan.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828040"/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i-FI" sz="22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Saat käyttöösi kuukausirahan ikätasosi mukaisesti.</a:t>
            </a:r>
            <a:endParaRPr lang="fi-FI" sz="22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828040"/>
            <a:r>
              <a:rPr lang="fi-FI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i-FI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08286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85EE88-F174-73F1-7A0D-188DDB33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3200" b="1" kern="0" spc="-4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OHJEET</a:t>
            </a:r>
            <a:r>
              <a:rPr lang="fi-FI" sz="3200" b="1" kern="0" spc="-3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RIVAKKAAN</a:t>
            </a: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408B6-9A0F-D797-ECFA-D25DB88B5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 fontScale="85000" lnSpcReduction="10000"/>
          </a:bodyPr>
          <a:lstStyle/>
          <a:p>
            <a:endParaRPr lang="fi-FI" sz="20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ymbol" pitchFamily="2" charset="2"/>
            </a:endParaRPr>
          </a:p>
          <a:p>
            <a:pPr marL="0" lvl="0" indent="0">
              <a:buNone/>
            </a:pP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Harraste, vaatetus ym. hankintatarpeesi hoidetaan yhdessä omaohjaajiesi kanssa, joita saat kaksi.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fi-FI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0" indent="0">
              <a:buNone/>
            </a:pP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Sisällä liikutaan kävellen ja säästetään juokseminen ulos. </a:t>
            </a:r>
          </a:p>
          <a:p>
            <a:pPr>
              <a:buFont typeface="Symbol" pitchFamily="2" charset="2"/>
              <a:buChar char=""/>
            </a:pPr>
            <a:endParaRPr lang="fi-FI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pPr marL="0" indent="0">
              <a:buNone/>
            </a:pP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Oma huone laitetaan aamulla järjestykseen ennen kuin lähdetään arjen toimiin. Ohjaaja auttaa sinua.</a:t>
            </a:r>
            <a:endParaRPr lang="fi-FI" sz="200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itchFamily="2" charset="2"/>
            </a:endParaRPr>
          </a:p>
          <a:p>
            <a:endParaRPr lang="fi-FI" sz="20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Symbol" pitchFamily="2" charset="2"/>
            </a:endParaRPr>
          </a:p>
          <a:p>
            <a:r>
              <a:rPr lang="fi-FI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Rivakassa</a:t>
            </a: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on laajat harrastusmahdollisuudet. Meillä on motocrossikerho, sekä vene. Pihasta löytyy jalkapallokenttä, koripallokori, jääkiekkomaali, trampoliini. Sisällä harrastetilassa on biljardipöytä, pingispöytä, </a:t>
            </a:r>
            <a:r>
              <a:rPr lang="fi-FI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tikkataulu</a:t>
            </a: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ja paljon erilaisia lautapelejä. Meillä on myös </a:t>
            </a:r>
            <a:r>
              <a:rPr lang="fi-FI" sz="20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Hirvensalmella omaa</a:t>
            </a: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itchFamily="2" charset="2"/>
              </a:rPr>
              <a:t> kuntosalivuoro. Näiden harrastusmahdollisuuksien lisäksi voimme yhdessä etsiä sinulle mieluisan harrastuksen.   </a:t>
            </a:r>
            <a:endParaRPr lang="fi-FI" sz="20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itchFamily="2" charset="2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961170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0A-17D8-FB25-F47A-583405CD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>
                <a:solidFill>
                  <a:srgbClr val="EBEBEB"/>
                </a:solidFill>
              </a:rPr>
              <a:t>YHTEYDENPITO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6FDC3-F9C1-3B36-3677-07257CDF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Sinulla on käytössäsi oma puhelin</a:t>
            </a:r>
          </a:p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Rivakassa langaton verkko</a:t>
            </a:r>
          </a:p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Tarvittaessa Rivakassa on käytössä lastenpuhelin</a:t>
            </a:r>
          </a:p>
        </p:txBody>
      </p:sp>
    </p:spTree>
    <p:extLst>
      <p:ext uri="{BB962C8B-B14F-4D97-AF65-F5344CB8AC3E}">
        <p14:creationId xmlns:p14="http://schemas.microsoft.com/office/powerpoint/2010/main" val="2345234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093BAC-5500-07EB-7C82-F97C6485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0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 ON SOSIAALIHUOLLON</a:t>
            </a:r>
            <a:r>
              <a:rPr lang="fi-FI" sz="3000" b="1" kern="0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ASIAKKAAN</a:t>
            </a:r>
            <a:r>
              <a:rPr lang="fi-FI" sz="3000" b="1" kern="0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</a:t>
            </a:r>
            <a:r>
              <a:rPr lang="fi-FI" sz="3000" b="1" kern="0" spc="-6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</a:t>
            </a:r>
            <a:r>
              <a:rPr lang="fi-FI" sz="3000" b="1" kern="0" spc="-5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0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MUISTUTUS</a:t>
            </a:r>
            <a:br>
              <a:rPr lang="fi-FI" sz="30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0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112B7-2A4E-57B7-9B7B-5A02CDE25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145"/>
              </a:spcBef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olet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tyytymätön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saamaasi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palveluun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kohteluun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sosiaalihuollon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yksikössä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varhaiskasvatuksessa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 kaipaat neuvontaa oikeuksistasi asiakkaana, sosiaaliasiavastaavan kanssa voit pohtia erilaisia keinoja tilanteen selvittämiseksi. Sosiaaliasiavastaavan tehtävä on puolueeton, riippumaton ja lakisääteinen.</a:t>
            </a:r>
          </a:p>
          <a:p>
            <a:pPr marL="71755"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taho,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joka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neuvoo,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miten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sinä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asiakkaana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voit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omassa</a:t>
            </a:r>
            <a:r>
              <a:rPr lang="fi-FI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asiassasi. Sosiaaliasiavastaava ei tee päätöksiä.</a:t>
            </a:r>
          </a:p>
          <a:p>
            <a:pPr marL="71755">
              <a:lnSpc>
                <a:spcPct val="90000"/>
              </a:lnSpc>
            </a:pP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Voit</a:t>
            </a:r>
            <a:r>
              <a:rPr lang="fi-FI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ottaa</a:t>
            </a:r>
            <a:r>
              <a:rPr lang="fi-FI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yhteyttä</a:t>
            </a:r>
            <a:r>
              <a:rPr lang="fi-FI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sosiaaliasiavastaavaan</a:t>
            </a:r>
            <a:r>
              <a:rPr lang="fi-FI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puhelimitse,</a:t>
            </a:r>
            <a:r>
              <a:rPr lang="fi-FI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suomi.fi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-verkkoasioinnin</a:t>
            </a:r>
            <a:r>
              <a:rPr lang="fi-FI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kautta,</a:t>
            </a:r>
            <a:r>
              <a:rPr lang="fi-FI" spc="-6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kirjeitse</a:t>
            </a:r>
            <a:r>
              <a:rPr lang="fi-FI" spc="-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 </a:t>
            </a:r>
            <a:r>
              <a:rPr lang="fi-FI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sähköpostitse.</a:t>
            </a:r>
            <a:endParaRPr lang="fi-FI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</a:pPr>
            <a:endParaRPr lang="fi-FI" sz="16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</a:pPr>
            <a:endParaRPr lang="fi-FI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409339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7F5688-EF3A-BE74-AEEB-B248F29E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7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Sosiaaliasiavastaavan yhteystietoja</a:t>
            </a:r>
            <a:endParaRPr lang="fi-FI" sz="27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D17532-41DF-7F21-1D2B-54092B63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 b="1">
                <a:latin typeface="Calibri" panose="020F0502020204030204" pitchFamily="34" charset="0"/>
                <a:cs typeface="Calibri" panose="020F0502020204030204" pitchFamily="34" charset="0"/>
              </a:rPr>
              <a:t>Etelä-Savon hyvinvointialueen sosiaaliasiavastaava</a:t>
            </a:r>
          </a:p>
          <a:p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Osoite: Porrassalmenkatu 35-37 50100 Mikkeli</a:t>
            </a:r>
          </a:p>
          <a:p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Puh: 015 411 4100</a:t>
            </a:r>
          </a:p>
          <a:p>
            <a:r>
              <a:rPr lang="fi-FI" sz="2000">
                <a:latin typeface="Calibri" panose="020F0502020204030204" pitchFamily="34" charset="0"/>
                <a:cs typeface="Calibri" panose="020F0502020204030204" pitchFamily="34" charset="0"/>
              </a:rPr>
              <a:t>Sposti: sosiaali.potilasasiavastaava@etelasavonha.fi</a:t>
            </a:r>
          </a:p>
          <a:p>
            <a:endParaRPr lang="fi-F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8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70A6D6-BDC0-27FE-A057-014D614D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7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Sosiaaliasiavastaavan yhteystietoja</a:t>
            </a:r>
            <a:endParaRPr lang="fi-FI" sz="27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DB123C-298D-346E-D09E-AE855571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  <a:spcBef>
                <a:spcPts val="125"/>
              </a:spcBef>
            </a:pP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Pirkanmaan</a:t>
            </a:r>
            <a:r>
              <a:rPr lang="fi-FI" sz="2000" b="1" spc="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hyvinvointialueen</a:t>
            </a:r>
            <a:r>
              <a:rPr lang="fi-FI" sz="2000" b="1" spc="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71755" marR="114871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 spc="-1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Sposti</a:t>
            </a:r>
            <a:r>
              <a:rPr lang="fi-FI" sz="2000" spc="-1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i-FI" sz="2000" spc="-1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sosiaaliasiavastaava@pirha.fi</a:t>
            </a:r>
            <a:endParaRPr lang="fi-FI" sz="2000" spc="-1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 marR="114871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postiosoite: </a:t>
            </a:r>
            <a:r>
              <a:rPr lang="fi-FI" sz="200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Hatanpäänkatu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33900 Tampere</a:t>
            </a:r>
          </a:p>
          <a:p>
            <a:pPr marL="71755" marR="114871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Puh:0405045249</a:t>
            </a:r>
            <a:endParaRPr lang="fi-FI" sz="2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71755">
              <a:lnSpc>
                <a:spcPct val="90000"/>
              </a:lnSpc>
            </a:pP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Länsi-Uudenmaan</a:t>
            </a:r>
            <a:r>
              <a:rPr lang="fi-FI" sz="2000" b="1" spc="5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hyvinvointialueen</a:t>
            </a:r>
            <a:r>
              <a:rPr lang="fi-FI" sz="2000" b="1" spc="6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sosiaaliasiavastaavat</a:t>
            </a:r>
            <a:endParaRPr lang="fi-FI" sz="20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sosiaali-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potilasasiavastaavina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toimivat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Jenni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Henttonen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Terhi</a:t>
            </a:r>
            <a:r>
              <a:rPr lang="fi-FI" sz="2000" spc="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Willberg.</a:t>
            </a:r>
          </a:p>
          <a:p>
            <a:pPr marL="7175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 spc="-1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Puh:0291515838</a:t>
            </a:r>
          </a:p>
          <a:p>
            <a:pPr marL="71755">
              <a:lnSpc>
                <a:spcPct val="90000"/>
              </a:lnSpc>
              <a:spcBef>
                <a:spcPts val="905"/>
              </a:spcBef>
              <a:spcAft>
                <a:spcPts val="0"/>
              </a:spcAft>
            </a:pPr>
            <a:r>
              <a:rPr lang="fi-FI" sz="2000" spc="-1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Sposti</a:t>
            </a:r>
            <a:r>
              <a:rPr lang="fi-FI" sz="20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i-FI" sz="2000" spc="-1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sosiaali.ptilasasiavastaava@luvn.fi</a:t>
            </a:r>
            <a:endParaRPr lang="fi-FI" sz="2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10723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48F812-FCA3-7AA7-5CCA-0C44C486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60"/>
              </a:spcBef>
              <a:tabLst>
                <a:tab pos="527685" algn="l"/>
              </a:tabLst>
            </a:pPr>
            <a:b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Toimenpiteistä</a:t>
            </a:r>
            <a:r>
              <a:rPr lang="fi-FI" sz="3200" b="1" spc="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ikätasoisen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itsemääräämisoikeuden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vahvistamiseksi,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tukemiseksi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3200" b="1" spc="1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ylläpitämiksi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9DF9BB-7FFA-28A1-7C93-F7B42386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 marR="130175">
              <a:spcBef>
                <a:spcPts val="905"/>
              </a:spcBef>
              <a:spcAft>
                <a:spcPts val="0"/>
              </a:spcAft>
            </a:pP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Rivakassa kiinnitetään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huomiota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ikätasoisten itsemääräämisoikeuksien toteutumiseen.</a:t>
            </a:r>
          </a:p>
          <a:p>
            <a:pPr marL="71755" marR="130175">
              <a:spcBef>
                <a:spcPts val="905"/>
              </a:spcBef>
              <a:spcAft>
                <a:spcPts val="0"/>
              </a:spcAf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Itsemääräämisoikeus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lapsen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perusoikeus,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joka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muodostuu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oikeudesta</a:t>
            </a:r>
            <a:r>
              <a:rPr lang="fi-FI" sz="2000" spc="-6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henkilökohtaiseen</a:t>
            </a:r>
            <a:r>
              <a:rPr lang="fi-FI" sz="2000" spc="-6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vapauteen, koskemattomuuteen ja turvallisuuteen.</a:t>
            </a:r>
          </a:p>
          <a:p>
            <a:pPr marL="71755">
              <a:spcBef>
                <a:spcPts val="800"/>
              </a:spcBef>
            </a:pP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kunnioitamme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vahvistamme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itsemääräämisoikeuta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tuemme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osallistumista oman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elämän,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hoidon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kasvatuksen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suunnitteluun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sekä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toteutumiseen.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Aikuisen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velvollisuus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kuunnella, mitä lapsella on sanottavana ja velvollisuus toimia ja reagoida, mikäli tarve vaatii. </a:t>
            </a: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otetaan huomioon lapsen toivomukset, mielipide, etu ja yksilölliset tarpeet.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678843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9019E-89B3-0A88-7A64-F68CF794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br>
              <a:rPr lang="fi-FI" sz="30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30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Sosiaaliasiavastaavan yhteystietoja</a:t>
            </a:r>
            <a:endParaRPr lang="fi-FI" sz="30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0BCD5-F3F7-0B4E-D28F-872A586E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>
              <a:lnSpc>
                <a:spcPct val="90000"/>
              </a:lnSpc>
            </a:pPr>
            <a:r>
              <a:rPr lang="fi-FI" sz="22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Päijät-Hämeen</a:t>
            </a:r>
            <a:r>
              <a:rPr lang="fi-FI" sz="2200" b="1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2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hyvinvointialueen</a:t>
            </a:r>
            <a:r>
              <a:rPr lang="fi-FI" sz="2200" b="1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2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</a:t>
            </a:r>
            <a:endParaRPr lang="fi-FI" sz="22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Vastuuhenkilö: Tarja Laukkanen ja Annina Rinne</a:t>
            </a:r>
          </a:p>
          <a:p>
            <a:pPr marL="71755">
              <a:lnSpc>
                <a:spcPct val="90000"/>
              </a:lnSpc>
            </a:pP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Salla </a:t>
            </a:r>
            <a:r>
              <a:rPr lang="fi-FI" sz="2000" err="1">
                <a:latin typeface="Calibri" panose="020F0502020204030204" pitchFamily="34" charset="0"/>
                <a:ea typeface="Calibri" panose="020F0502020204030204" pitchFamily="34" charset="0"/>
              </a:rPr>
              <a:t>Rirtala</a:t>
            </a:r>
            <a:endParaRPr lang="fi-FI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</a:pPr>
            <a:r>
              <a:rPr lang="fi-FI" sz="2000" err="1">
                <a:latin typeface="Calibri" panose="020F0502020204030204" pitchFamily="34" charset="0"/>
                <a:ea typeface="Calibri" panose="020F0502020204030204" pitchFamily="34" charset="0"/>
              </a:rPr>
              <a:t>S:posti</a:t>
            </a: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asiavastaaavat@paijatha.fi</a:t>
            </a:r>
            <a:endParaRPr lang="fi-FI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Puh: ?35838192504</a:t>
            </a:r>
          </a:p>
          <a:p>
            <a:pPr marL="71755">
              <a:lnSpc>
                <a:spcPct val="90000"/>
              </a:lnSpc>
            </a:pPr>
            <a:endParaRPr lang="fi-FI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20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Keski-Uudenmaan</a:t>
            </a:r>
            <a:r>
              <a:rPr lang="fi-FI" sz="2000" b="1" spc="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hyvinvointialue</a:t>
            </a:r>
            <a:r>
              <a:rPr lang="fi-FI" sz="2000" b="1" spc="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b="1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sosiaaliasiavastaava</a:t>
            </a:r>
            <a:endParaRPr lang="fi-FI" sz="20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Potilas-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sosiaaliasiavastaavien</a:t>
            </a:r>
            <a:r>
              <a:rPr lang="fi-FI" sz="2000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yhteystiedot</a:t>
            </a:r>
            <a:r>
              <a:rPr lang="fi-FI" sz="2000" spc="3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puhelinajat</a:t>
            </a:r>
            <a:r>
              <a:rPr lang="fi-FI" sz="2000" spc="2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1.1.2024</a:t>
            </a:r>
            <a:r>
              <a:rPr lang="fi-FI" sz="2000" spc="3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alkaen: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2000" spc="-10">
                <a:latin typeface="Calibri" panose="020F0502020204030204" pitchFamily="34" charset="0"/>
                <a:ea typeface="Calibri" panose="020F0502020204030204" pitchFamily="34" charset="0"/>
              </a:rPr>
              <a:t>Susanna Honkala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Puh: 0408074756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2000" spc="-10" err="1">
                <a:latin typeface="Calibri" panose="020F0502020204030204" pitchFamily="34" charset="0"/>
                <a:ea typeface="Calibri" panose="020F0502020204030204" pitchFamily="34" charset="0"/>
              </a:rPr>
              <a:t>https</a:t>
            </a:r>
            <a:r>
              <a:rPr lang="fi-FI" sz="2000" spc="-10">
                <a:latin typeface="Calibri" panose="020F0502020204030204" pitchFamily="34" charset="0"/>
                <a:ea typeface="Calibri" panose="020F0502020204030204" pitchFamily="34" charset="0"/>
              </a:rPr>
              <a:t>://</a:t>
            </a:r>
            <a:r>
              <a:rPr lang="fi-FI" sz="2000" spc="-10" err="1">
                <a:latin typeface="Calibri" panose="020F0502020204030204" pitchFamily="34" charset="0"/>
                <a:ea typeface="Calibri" panose="020F0502020204030204" pitchFamily="34" charset="0"/>
              </a:rPr>
              <a:t>turvaposti.keusote.fi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60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7F5B43D-1F43-B7FF-8BB4-23889EF6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700" b="1" kern="0" spc="-5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SINULLA ON OIKEUS TEHDÄ </a:t>
            </a:r>
            <a:r>
              <a:rPr lang="fi-FI" sz="27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KANTELU</a:t>
            </a:r>
            <a:r>
              <a:rPr lang="fi-FI" sz="2700" b="1" kern="0" spc="-8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EDUSKUNNAN</a:t>
            </a:r>
            <a:r>
              <a:rPr lang="fi-FI" sz="2700" b="1" kern="0" spc="-6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7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OIKEUSASIAMIEHELLE</a:t>
            </a:r>
            <a:br>
              <a:rPr lang="fi-FI" sz="27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27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0B7AF-BDC2-9223-8F5E-EF1F1B276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71755" marR="130175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Eduskunnan oikeusasiamiehen puoleen voi kääntyä, kun epäilee, että viranomainen tai lastenkodin työntekijä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ole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noudattanut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lakia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täyttänyt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velvollisuuksiaan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kantelija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epäilee,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perus-</a:t>
            </a:r>
            <a:r>
              <a:rPr lang="fi-FI" sz="1600" spc="-4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 ihmisoikeudet eivät ole toteutuneet asianmukaisesti.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Kantelun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tehdä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itseään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koskevasta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asiasta,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mutta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kannella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myös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toisen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puolesta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yhdessä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muiden kanssa. Tällöin on syytä liittää mukaan valtakirja. Nimettömiä kanteluja ei tutkita.</a:t>
            </a:r>
          </a:p>
          <a:p>
            <a:pPr marL="71755">
              <a:lnSpc>
                <a:spcPct val="90000"/>
              </a:lnSpc>
              <a:spcBef>
                <a:spcPts val="795"/>
              </a:spcBef>
            </a:pP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Oikeusasiamies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tutkii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kantelun,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perusteella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aihetta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epäillä,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viranomainen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lastenkodin työntekijä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toiminut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lainvastaisesti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oikeusasiamies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muusta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syystä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katsoo,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siihen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1600" spc="-4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aihetta.</a:t>
            </a:r>
          </a:p>
          <a:p>
            <a:pPr marL="71755">
              <a:lnSpc>
                <a:spcPct val="90000"/>
              </a:lnSpc>
              <a:spcBef>
                <a:spcPts val="800"/>
              </a:spcBef>
            </a:pP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Kantelun</a:t>
            </a:r>
            <a:r>
              <a:rPr lang="fi-FI" sz="1600" spc="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tekemiseen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halutessaan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apua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lastenkodin</a:t>
            </a:r>
            <a:r>
              <a:rPr lang="fi-FI" sz="1600" spc="1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henkilökunnalta.</a:t>
            </a:r>
            <a:r>
              <a:rPr lang="fi-FI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71755">
              <a:lnSpc>
                <a:spcPct val="90000"/>
              </a:lnSpc>
            </a:pP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Eduskunnan</a:t>
            </a:r>
            <a:r>
              <a:rPr lang="fi-FI" sz="1600" spc="2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1600" spc="-1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oikeusasiamies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</a:pPr>
            <a:r>
              <a:rPr lang="fi-FI" sz="160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Sposti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oikeusasiamies@eduskunta.fi</a:t>
            </a:r>
            <a:endParaRPr lang="fi-FI" sz="16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755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Osoite: Eduskunnan oikeusasiamiehen kanslia 00102 Eduskunta</a:t>
            </a:r>
          </a:p>
          <a:p>
            <a:pPr marL="71755">
              <a:lnSpc>
                <a:spcPct val="90000"/>
              </a:lnSpc>
              <a:spcBef>
                <a:spcPts val="265"/>
              </a:spcBef>
              <a:spcAft>
                <a:spcPts val="0"/>
              </a:spcAft>
            </a:pP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Puhelin: 094321</a:t>
            </a:r>
            <a:endParaRPr lang="fi-FI" sz="1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84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8D51D4-8843-1728-14D3-1992652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2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SINULLA ON OIKEUS TEHDÄ KANTELU</a:t>
            </a:r>
            <a:r>
              <a:rPr lang="fi-FI" sz="2200" b="1" kern="0" spc="28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2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ALUEHALLINTOVIRASTOLLE</a:t>
            </a:r>
            <a:endParaRPr lang="fi-FI" sz="2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B6411C-EA85-CC52-7C9F-CE079941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47904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Itä-Suomen aluehallintovirasto</a:t>
            </a:r>
          </a:p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Puh: 0295016780 </a:t>
            </a:r>
          </a:p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Osoite: raatihuoneenkatu 5 50100 Mikkeli</a:t>
            </a:r>
          </a:p>
          <a:p>
            <a:r>
              <a:rPr lang="fi-FI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Sposti</a:t>
            </a:r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20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pia.sirvio@avi.fi</a:t>
            </a:r>
            <a:endParaRPr lang="fi-FI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Postiosoite: Itä-Suomen aluehallintovirasto PL 2 13035 AVI</a:t>
            </a:r>
          </a:p>
        </p:txBody>
      </p:sp>
    </p:spTree>
    <p:extLst>
      <p:ext uri="{BB962C8B-B14F-4D97-AF65-F5344CB8AC3E}">
        <p14:creationId xmlns:p14="http://schemas.microsoft.com/office/powerpoint/2010/main" val="3634907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48F27E-F20C-F450-317B-B79F3D20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kern="0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LOPUKSI:</a:t>
            </a:r>
            <a:br>
              <a:rPr lang="fi-FI" sz="3200" b="1" kern="0" spc="-5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2DF4D-52DF-BCB6-25BA-B5E19A12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Tämä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hyvää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kohtelua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koskeva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laadittu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niin,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lapsia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kuultu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5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heille on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annettu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mahdollisuus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osallistua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suunnitelman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tekemiseen.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Suunnitelma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käydään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läpi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yhdessä</a:t>
            </a:r>
            <a:r>
              <a:rPr lang="fi-FI" sz="2000" spc="-3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lasten kanssa ja se sijoitetaan kaikkien nähtäville. Suunnitelma on lähetetty tiedoksi lapsen sijoituksesta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vastaaville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kunnille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yksikköön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sijoitetun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lapsen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asioista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vastaaville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sosiaalityöntekijöille,</a:t>
            </a:r>
            <a:r>
              <a:rPr lang="fi-FI" sz="2000" spc="-35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sekä lasten huoltajille. Tämä suunnitelma arvioidaan ja tarkastetaan vuosittain</a:t>
            </a:r>
            <a:r>
              <a:rPr lang="fi-FI" sz="20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20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85943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E26E8E-23B7-37B7-E4C7-72CEE532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Koulunkäynnin</a:t>
            </a:r>
            <a:r>
              <a:rPr lang="fi-FI" sz="3200" b="1" spc="2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turvaaminen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254634-B2B7-E9C3-AB9D-1EED4A1B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Rivakassa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toimii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kunnan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opetustoimen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alainen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ryhmä,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jossa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50">
                <a:latin typeface="Calibri" panose="020F0502020204030204" pitchFamily="34" charset="0"/>
                <a:ea typeface="Calibri" panose="020F0502020204030204" pitchFamily="34" charset="0"/>
              </a:rPr>
              <a:t>Rivakassa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asuvat</a:t>
            </a:r>
            <a:r>
              <a:rPr lang="fi-FI" sz="2000" spc="-5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lapset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pääsääntöisesti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käyvät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peruskouluaan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erityisen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vahvan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tuen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avulla.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Koulunkäynti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fi-FI" sz="2000" spc="1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 spc="-1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vuosiluokkiin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sitomatonta.</a:t>
            </a:r>
            <a:r>
              <a:rPr lang="fi-FI" sz="2000" spc="-5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Peruskoulu on tärkeä saada suoritettua. </a:t>
            </a:r>
            <a:r>
              <a:rPr lang="fi-FI" sz="2000" spc="-55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itchFamily="2" charset="2"/>
              </a:rPr>
              <a:t>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8338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314303-6CD1-F86C-E39F-97265DC1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 b="1" spc="-1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Koskemattomuus</a:t>
            </a:r>
            <a:br>
              <a:rPr lang="fi-FI" sz="3200" b="1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3200">
              <a:solidFill>
                <a:srgbClr val="EBEBEB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3AF6F-CBE3-FC75-80BC-AECEB355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Jokaisella </a:t>
            </a:r>
            <a:r>
              <a:rPr lang="fi-FI" sz="200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apsella oikeus koskemattomuuteen ja hyvään kohteluun. Jokainen lapsi on oikeutettu siihen,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että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häntä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kohdellaan oikeudenmukaisesti.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Häntä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nimitellä,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kiusata,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uhata,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satuttaa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eikä</a:t>
            </a:r>
            <a:r>
              <a:rPr lang="fi-FI" sz="2000" spc="-4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muutoinkaan kohdella epäkunnioittavasti. 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96136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FD4D641-6958-618F-C43D-B66C4B95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Toisten kunnioittaminen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42257F-8AA2-F09F-15F2-D2BA0420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Kunnioitetaan toisiamme niin meillä on mukavampaa olla Rivakassa</a:t>
            </a:r>
          </a:p>
        </p:txBody>
      </p:sp>
    </p:spTree>
    <p:extLst>
      <p:ext uri="{BB962C8B-B14F-4D97-AF65-F5344CB8AC3E}">
        <p14:creationId xmlns:p14="http://schemas.microsoft.com/office/powerpoint/2010/main" val="28429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337CE6-0F90-4564-7C65-498BFC1B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Pitää huolta toisesta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D1C9D0-5FB9-24AC-7752-A5B3A110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Haluamme pitää huolta sinusta.</a:t>
            </a:r>
          </a:p>
        </p:txBody>
      </p:sp>
    </p:spTree>
    <p:extLst>
      <p:ext uri="{BB962C8B-B14F-4D97-AF65-F5344CB8AC3E}">
        <p14:creationId xmlns:p14="http://schemas.microsoft.com/office/powerpoint/2010/main" val="70308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8F21D2-33ED-66F2-CFEC-7974CEA9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fi-FI" sz="3200">
                <a:solidFill>
                  <a:srgbClr val="EBEBEB"/>
                </a:solidFill>
              </a:rPr>
              <a:t>Kohteliaisuus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D4F1CE-9A93-1AFE-8044-CBE88A65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Ollaan kohteliaita toisiamme kohtaan niin meillä on mukavampaa yhdessä</a:t>
            </a:r>
          </a:p>
        </p:txBody>
      </p:sp>
    </p:spTree>
    <p:extLst>
      <p:ext uri="{BB962C8B-B14F-4D97-AF65-F5344CB8AC3E}">
        <p14:creationId xmlns:p14="http://schemas.microsoft.com/office/powerpoint/2010/main" val="2510067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{F58B5F30-7187-0644-926A-7AA88EE06BA3}tf10001076</Template>
  <TotalTime>0</TotalTime>
  <Words>3024</Words>
  <Application>Microsoft Macintosh PowerPoint</Application>
  <PresentationFormat>Laajakuva</PresentationFormat>
  <Paragraphs>219</Paragraphs>
  <Slides>43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 Gothic</vt:lpstr>
      <vt:lpstr>Symbol</vt:lpstr>
      <vt:lpstr>Times New Roman</vt:lpstr>
      <vt:lpstr>Wingdings 3</vt:lpstr>
      <vt:lpstr>Ioni (johtoryhmä)</vt:lpstr>
      <vt:lpstr>HYVÄÄ KOHTELUA KOSKEVA SUUNNITELMA LASTENKOTI RIVAKASSA </vt:lpstr>
      <vt:lpstr>JOHDANTO </vt:lpstr>
      <vt:lpstr>  Lastensuojelulaki 61 b § </vt:lpstr>
      <vt:lpstr> Toimenpiteistä lapsen ikätasoisen itsemääräämisoikeuden vahvistamiseksi, tukemiseksi ja ylläpitämiksi </vt:lpstr>
      <vt:lpstr>Koulunkäynnin turvaaminen </vt:lpstr>
      <vt:lpstr>Koskemattomuus </vt:lpstr>
      <vt:lpstr>Toisten kunnioittaminen</vt:lpstr>
      <vt:lpstr>Pitää huolta toisesta</vt:lpstr>
      <vt:lpstr>Kohteliaisuus</vt:lpstr>
      <vt:lpstr>Auttaminen</vt:lpstr>
      <vt:lpstr>Pidetään huolta paikoista</vt:lpstr>
      <vt:lpstr>Kannustaminen</vt:lpstr>
      <vt:lpstr>Mukaan ottaminen</vt:lpstr>
      <vt:lpstr>Hyväksyminen</vt:lpstr>
      <vt:lpstr>Sinun tukemisesi ja kuuleminen huoltajiesi ja läheistesi kanssa tehtävässä työssä </vt:lpstr>
      <vt:lpstr>Sinun tukemisesi sinua ympäröivässä ympäristössäsi toimimiseen </vt:lpstr>
      <vt:lpstr>Sinun tukemisesi iänmukaisessa itsenäisessä päätöksenteossasi </vt:lpstr>
      <vt:lpstr>Sinun kanssasi toimiminen lain mukaisesti </vt:lpstr>
      <vt:lpstr>Sinulle kerrotaan omista oikeuksistasi sijaishuollossa </vt:lpstr>
      <vt:lpstr>RAJOITUKSET JA OHJAAMINEN </vt:lpstr>
      <vt:lpstr>Yhteydenpidon rajoittaminen 63 § </vt:lpstr>
      <vt:lpstr>Aineen tai esineen haltuunotto 65 § </vt:lpstr>
      <vt:lpstr>Henkilöntarkastus 66 § </vt:lpstr>
      <vt:lpstr>Henkilönkatsastus 66 a § </vt:lpstr>
      <vt:lpstr>Lasten huoneen tai omaisuuden taikka lähetyksen tarkastaminen 67 § </vt:lpstr>
      <vt:lpstr>Kiinnipitäminen 68 § </vt:lpstr>
      <vt:lpstr>Liikkumisvapauden rajoittaminen 69 § </vt:lpstr>
      <vt:lpstr>Lapsen palauttamisesta sijaishuoltopaikkaan 69 § 1 </vt:lpstr>
      <vt:lpstr>Eristäminen 70 § </vt:lpstr>
      <vt:lpstr>Rajoituksen jälkiarviointi </vt:lpstr>
      <vt:lpstr>Mitä otetaan huomioon rajoitustoimenpiteissä ja seuraamuksissa </vt:lpstr>
      <vt:lpstr>LASTEN OHJEET RIVAKKAAN </vt:lpstr>
      <vt:lpstr>LASTEN OHJEET RIVAKKAAN</vt:lpstr>
      <vt:lpstr>LASTEN OHJEET RIVAKKAAN</vt:lpstr>
      <vt:lpstr>LASTEN OHJEET RIVAKKAAN</vt:lpstr>
      <vt:lpstr>YHTEYDENPITO</vt:lpstr>
      <vt:lpstr>SINULLA ON SOSIAALIHUOLLON ASIAKKAAN OIKEUS TEHDÄ MUISTUTUS </vt:lpstr>
      <vt:lpstr>Sosiaaliasiavastaavan yhteystietoja</vt:lpstr>
      <vt:lpstr>Sosiaaliasiavastaavan yhteystietoja</vt:lpstr>
      <vt:lpstr> Sosiaaliasiavastaavan yhteystietoja</vt:lpstr>
      <vt:lpstr>SINULLA ON OIKEUS TEHDÄ KANTELU EDUSKUNNAN OIKEUSASIAMIEHELLE </vt:lpstr>
      <vt:lpstr>SINULLA ON OIKEUS TEHDÄ KANTELU ALUEHALLINTOVIRASTOLLE</vt:lpstr>
      <vt:lpstr>LOPUKSI: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KOHTELUA KOSKEVA SUUNNITELMA LASTENKOTI KINNALASSA </dc:title>
  <dc:creator>Pasi Maja</dc:creator>
  <cp:lastModifiedBy>Pasi Maja</cp:lastModifiedBy>
  <cp:revision>2</cp:revision>
  <cp:lastPrinted>2025-04-30T09:58:21Z</cp:lastPrinted>
  <dcterms:created xsi:type="dcterms:W3CDTF">2025-04-28T09:36:06Z</dcterms:created>
  <dcterms:modified xsi:type="dcterms:W3CDTF">2025-09-24T04:06:44Z</dcterms:modified>
</cp:coreProperties>
</file>