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72" r:id="rId1"/>
  </p:sldMasterIdLst>
  <p:notesMasterIdLst>
    <p:notesMasterId r:id="rId56"/>
  </p:notesMasterIdLst>
  <p:sldIdLst>
    <p:sldId id="256" r:id="rId2"/>
    <p:sldId id="257" r:id="rId3"/>
    <p:sldId id="258" r:id="rId4"/>
    <p:sldId id="259" r:id="rId5"/>
    <p:sldId id="260" r:id="rId6"/>
    <p:sldId id="261" r:id="rId7"/>
    <p:sldId id="262" r:id="rId8"/>
    <p:sldId id="295" r:id="rId9"/>
    <p:sldId id="296" r:id="rId10"/>
    <p:sldId id="297" r:id="rId11"/>
    <p:sldId id="298" r:id="rId12"/>
    <p:sldId id="299" r:id="rId13"/>
    <p:sldId id="300" r:id="rId14"/>
    <p:sldId id="301" r:id="rId15"/>
    <p:sldId id="263" r:id="rId16"/>
    <p:sldId id="264" r:id="rId17"/>
    <p:sldId id="265" r:id="rId18"/>
    <p:sldId id="266" r:id="rId19"/>
    <p:sldId id="267" r:id="rId20"/>
    <p:sldId id="268" r:id="rId21"/>
    <p:sldId id="313" r:id="rId22"/>
    <p:sldId id="314" r:id="rId23"/>
    <p:sldId id="315" r:id="rId24"/>
    <p:sldId id="316" r:id="rId25"/>
    <p:sldId id="317" r:id="rId26"/>
    <p:sldId id="318" r:id="rId27"/>
    <p:sldId id="319" r:id="rId28"/>
    <p:sldId id="320" r:id="rId29"/>
    <p:sldId id="321" r:id="rId30"/>
    <p:sldId id="322" r:id="rId31"/>
    <p:sldId id="323" r:id="rId32"/>
    <p:sldId id="324" r:id="rId33"/>
    <p:sldId id="277" r:id="rId34"/>
    <p:sldId id="278" r:id="rId35"/>
    <p:sldId id="279" r:id="rId36"/>
    <p:sldId id="280" r:id="rId37"/>
    <p:sldId id="289" r:id="rId38"/>
    <p:sldId id="290" r:id="rId39"/>
    <p:sldId id="291" r:id="rId40"/>
    <p:sldId id="281" r:id="rId41"/>
    <p:sldId id="282" r:id="rId42"/>
    <p:sldId id="294" r:id="rId43"/>
    <p:sldId id="293" r:id="rId44"/>
    <p:sldId id="283" r:id="rId45"/>
    <p:sldId id="302" r:id="rId46"/>
    <p:sldId id="303" r:id="rId47"/>
    <p:sldId id="304" r:id="rId48"/>
    <p:sldId id="306" r:id="rId49"/>
    <p:sldId id="307" r:id="rId50"/>
    <p:sldId id="308" r:id="rId51"/>
    <p:sldId id="309" r:id="rId52"/>
    <p:sldId id="310" r:id="rId53"/>
    <p:sldId id="311" r:id="rId54"/>
    <p:sldId id="285"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380"/>
    <p:restoredTop sz="94476"/>
  </p:normalViewPr>
  <p:slideViewPr>
    <p:cSldViewPr snapToGrid="0">
      <p:cViewPr>
        <p:scale>
          <a:sx n="105" d="100"/>
          <a:sy n="105" d="100"/>
        </p:scale>
        <p:origin x="-2032"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41807-C848-3541-8F34-541AFC1DAA9F}"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A36DFF-4F44-1741-A00F-28F2AAA3156E}" type="slidenum">
              <a:rPr lang="fi-FI" smtClean="0"/>
              <a:t>‹#›</a:t>
            </a:fld>
            <a:endParaRPr lang="fi-FI"/>
          </a:p>
        </p:txBody>
      </p:sp>
    </p:spTree>
    <p:extLst>
      <p:ext uri="{BB962C8B-B14F-4D97-AF65-F5344CB8AC3E}">
        <p14:creationId xmlns:p14="http://schemas.microsoft.com/office/powerpoint/2010/main" val="2102261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0FA36DFF-4F44-1741-A00F-28F2AAA3156E}" type="slidenum">
              <a:rPr lang="fi-FI" smtClean="0"/>
              <a:t>38</a:t>
            </a:fld>
            <a:endParaRPr lang="fi-FI"/>
          </a:p>
        </p:txBody>
      </p:sp>
    </p:spTree>
    <p:extLst>
      <p:ext uri="{BB962C8B-B14F-4D97-AF65-F5344CB8AC3E}">
        <p14:creationId xmlns:p14="http://schemas.microsoft.com/office/powerpoint/2010/main" val="3266778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0FA36DFF-4F44-1741-A00F-28F2AAA3156E}" type="slidenum">
              <a:rPr lang="fi-FI" smtClean="0"/>
              <a:t>42</a:t>
            </a:fld>
            <a:endParaRPr lang="fi-FI"/>
          </a:p>
        </p:txBody>
      </p:sp>
    </p:spTree>
    <p:extLst>
      <p:ext uri="{BB962C8B-B14F-4D97-AF65-F5344CB8AC3E}">
        <p14:creationId xmlns:p14="http://schemas.microsoft.com/office/powerpoint/2010/main" val="35682050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fi-FI"/>
              <a:t>Muokkaa ots. perustyyl. napsautt.</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060233C-0849-2A40-A79D-1EE9171CC48F}" type="datetimeFigureOut">
              <a:rPr lang="fi-FI" smtClean="0"/>
              <a:t>14.9.2026</a:t>
            </a:fld>
            <a:endParaRPr lang="fi-FI"/>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fi-FI"/>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2" name="Slide Number Placeholder 5"/>
          <p:cNvSpPr>
            <a:spLocks noGrp="1"/>
          </p:cNvSpPr>
          <p:nvPr>
            <p:ph type="sldNum" sz="quarter" idx="12"/>
          </p:nvPr>
        </p:nvSpPr>
        <p:spPr>
          <a:xfrm>
            <a:off x="10352540" y="295729"/>
            <a:ext cx="838199" cy="767687"/>
          </a:xfrm>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681573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0060233C-0849-2A40-A79D-1EE9171CC48F}" type="datetimeFigureOut">
              <a:rPr lang="fi-FI" smtClean="0"/>
              <a:t>14.9.2026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2501137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060233C-0849-2A40-A79D-1EE9171CC48F}" type="datetimeFigureOut">
              <a:rPr lang="fi-FI" smtClean="0"/>
              <a:t>14.9.2026</a:t>
            </a:fld>
            <a:endParaRPr lang="fi-FI"/>
          </a:p>
        </p:txBody>
      </p:sp>
      <p:sp>
        <p:nvSpPr>
          <p:cNvPr id="5" name="Footer Placeholder 4"/>
          <p:cNvSpPr>
            <a:spLocks noGrp="1"/>
          </p:cNvSpPr>
          <p:nvPr>
            <p:ph type="ftr" sz="quarter" idx="11"/>
          </p:nvPr>
        </p:nvSpPr>
        <p:spPr/>
        <p:txBody>
          <a:bodyPr/>
          <a:lstStyle/>
          <a:p>
            <a:endParaRPr lang="fi-FI"/>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298100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0060233C-0849-2A40-A79D-1EE9171CC48F}" type="datetimeFigureOut">
              <a:rPr lang="fi-FI" smtClean="0"/>
              <a:t>14.9.2026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335047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Muokkaa ots. perustyyl. napsautt.</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0060233C-0849-2A40-A79D-1EE9171CC48F}" type="datetimeFigureOut">
              <a:rPr lang="fi-FI" smtClean="0"/>
              <a:t>14.9.2026</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357539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0060233C-0849-2A40-A79D-1EE9171CC48F}" type="datetimeFigureOut">
              <a:rPr lang="fi-FI" smtClean="0"/>
              <a:t>14.9.2026</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316329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60233C-0849-2A40-A79D-1EE9171CC48F}" type="datetimeFigureOut">
              <a:rPr lang="fi-FI" smtClean="0"/>
              <a:t>14.9.2026</a:t>
            </a:fld>
            <a:endParaRPr lang="fi-FI"/>
          </a:p>
        </p:txBody>
      </p:sp>
      <p:sp>
        <p:nvSpPr>
          <p:cNvPr id="3" name="Footer Placeholder 2"/>
          <p:cNvSpPr>
            <a:spLocks noGrp="1"/>
          </p:cNvSpPr>
          <p:nvPr>
            <p:ph type="ftr" sz="quarter" idx="11"/>
          </p:nvPr>
        </p:nvSpPr>
        <p:spPr/>
        <p:txBody>
          <a:bodyPr/>
          <a:lstStyle/>
          <a:p>
            <a:endParaRPr lang="fi-FI"/>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2472927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Kuvatekstillinen sisältö">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fi-FI"/>
              <a:t>Muokkaa ots. perustyyl. napsautt.</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0060233C-0849-2A40-A79D-1EE9171CC48F}" type="datetimeFigureOut">
              <a:rPr lang="fi-FI" smtClean="0"/>
              <a:t>14.9.2026</a:t>
            </a:fld>
            <a:endParaRPr lang="fi-FI"/>
          </a:p>
        </p:txBody>
      </p:sp>
      <p:sp>
        <p:nvSpPr>
          <p:cNvPr id="6" name="Footer Placeholder 5"/>
          <p:cNvSpPr>
            <a:spLocks noGrp="1"/>
          </p:cNvSpPr>
          <p:nvPr>
            <p:ph type="ftr" sz="quarter" idx="11"/>
          </p:nvPr>
        </p:nvSpPr>
        <p:spPr/>
        <p:txBody>
          <a:bodyPr/>
          <a:lstStyle/>
          <a:p>
            <a:endParaRPr lang="fi-FI"/>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3330515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fi-FI"/>
              <a:t>Lisää kuva napsauttamalla kuvaketta</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0060233C-0849-2A40-A79D-1EE9171CC48F}" type="datetimeFigureOut">
              <a:rPr lang="fi-FI" smtClean="0"/>
              <a:t>14.9.2026</a:t>
            </a:fld>
            <a:endParaRPr lang="fi-FI"/>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4263778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0060233C-0849-2A40-A79D-1EE9171CC48F}" type="datetimeFigureOut">
              <a:rPr lang="fi-FI" smtClean="0"/>
              <a:t>14.9.2026</a:t>
            </a:fld>
            <a:endParaRPr lang="fi-FI"/>
          </a:p>
        </p:txBody>
      </p:sp>
      <p:sp>
        <p:nvSpPr>
          <p:cNvPr id="6" name="Footer Placeholder 5"/>
          <p:cNvSpPr>
            <a:spLocks noGrp="1"/>
          </p:cNvSpPr>
          <p:nvPr>
            <p:ph type="ftr" sz="quarter" idx="11"/>
          </p:nvPr>
        </p:nvSpPr>
        <p:spPr/>
        <p:txBody>
          <a:bodyPr/>
          <a:lstStyle/>
          <a:p>
            <a:endParaRPr lang="fi-FI"/>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036767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Otsikko ja kuvateksti">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fi-FI"/>
              <a:t>Muokkaa ots. perustyyl. napsautt.</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060233C-0849-2A40-A79D-1EE9171CC48F}" type="datetimeFigureOut">
              <a:rPr lang="fi-FI" smtClean="0"/>
              <a:t>14.9.2026</a:t>
            </a:fld>
            <a:endParaRPr lang="fi-FI"/>
          </a:p>
        </p:txBody>
      </p:sp>
      <p:sp>
        <p:nvSpPr>
          <p:cNvPr id="5" name="Footer Placeholder 4"/>
          <p:cNvSpPr>
            <a:spLocks noGrp="1"/>
          </p:cNvSpPr>
          <p:nvPr>
            <p:ph type="ftr" sz="quarter" idx="11"/>
          </p:nvPr>
        </p:nvSpPr>
        <p:spPr/>
        <p:txBody>
          <a:bodyPr/>
          <a:lstStyle/>
          <a:p>
            <a:endParaRPr lang="fi-FI"/>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049115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Lainaus ja kuvateksti">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fi-FI"/>
              <a:t>Muokkaa ots. perustyyl. napsautt.</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060233C-0849-2A40-A79D-1EE9171CC48F}" type="datetimeFigureOut">
              <a:rPr lang="fi-FI" smtClean="0"/>
              <a:t>14.9.2026</a:t>
            </a:fld>
            <a:endParaRPr lang="fi-FI"/>
          </a:p>
        </p:txBody>
      </p:sp>
      <p:sp>
        <p:nvSpPr>
          <p:cNvPr id="5" name="Footer Placeholder 4"/>
          <p:cNvSpPr>
            <a:spLocks noGrp="1"/>
          </p:cNvSpPr>
          <p:nvPr>
            <p:ph type="ftr" sz="quarter" idx="11"/>
          </p:nvPr>
        </p:nvSpPr>
        <p:spPr/>
        <p:txBody>
          <a:bodyPr/>
          <a:lstStyle/>
          <a:p>
            <a:endParaRPr lang="fi-FI"/>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294517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imikort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060233C-0849-2A40-A79D-1EE9171CC48F}" type="datetimeFigureOut">
              <a:rPr lang="fi-FI" smtClean="0"/>
              <a:t>14.9.2026</a:t>
            </a:fld>
            <a:endParaRPr lang="fi-FI"/>
          </a:p>
        </p:txBody>
      </p:sp>
      <p:sp>
        <p:nvSpPr>
          <p:cNvPr id="5" name="Footer Placeholder 4"/>
          <p:cNvSpPr>
            <a:spLocks noGrp="1"/>
          </p:cNvSpPr>
          <p:nvPr>
            <p:ph type="ftr" sz="quarter" idx="11"/>
          </p:nvPr>
        </p:nvSpPr>
        <p:spPr/>
        <p:txBody>
          <a:bodyPr/>
          <a:lstStyle/>
          <a:p>
            <a:endParaRPr lang="fi-FI"/>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160717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araketta">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i-FI"/>
              <a:t>Muokkaa ots. perustyyl. napsautt.</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060233C-0849-2A40-A79D-1EE9171CC48F}" type="datetimeFigureOut">
              <a:rPr lang="fi-FI" smtClean="0"/>
              <a:t>14.9.2026</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640063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uvan sarak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i-FI"/>
              <a:t>Muokkaa ots. perustyyl. napsautt.</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060233C-0849-2A40-A79D-1EE9171CC48F}" type="datetimeFigureOut">
              <a:rPr lang="fi-FI" smtClean="0"/>
              <a:t>14.9.2026</a:t>
            </a:fld>
            <a:endParaRPr lang="fi-FI"/>
          </a:p>
        </p:txBody>
      </p:sp>
      <p:sp>
        <p:nvSpPr>
          <p:cNvPr id="8" name="Footer Placeholder 7"/>
          <p:cNvSpPr>
            <a:spLocks noGrp="1"/>
          </p:cNvSpPr>
          <p:nvPr>
            <p:ph type="ftr" sz="quarter" idx="11"/>
          </p:nvPr>
        </p:nvSpPr>
        <p:spPr>
          <a:xfrm>
            <a:off x="561111" y="6391838"/>
            <a:ext cx="3644282" cy="304801"/>
          </a:xfrm>
        </p:spPr>
        <p:txBody>
          <a:bodyPr/>
          <a:lstStyle/>
          <a:p>
            <a:endParaRPr lang="fi-FI"/>
          </a:p>
        </p:txBody>
      </p:sp>
      <p:sp>
        <p:nvSpPr>
          <p:cNvPr id="9" name="Slide Number Placeholder 8"/>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2832485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fi-FI"/>
              <a:t>Muokkaa ots. perustyyl. napsautt.</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0060233C-0849-2A40-A79D-1EE9171CC48F}" type="datetimeFigureOut">
              <a:rPr lang="fi-FI" smtClean="0"/>
              <a:t>14.9.2026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3448795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fi-FI"/>
              <a:t>Muokkaa ots. perustyyl. napsautt.</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0060233C-0849-2A40-A79D-1EE9171CC48F}" type="datetimeFigureOut">
              <a:rPr lang="fi-FI" smtClean="0"/>
              <a:t>14.9.2026</a:t>
            </a:fld>
            <a:endParaRPr lang="fi-FI"/>
          </a:p>
        </p:txBody>
      </p:sp>
      <p:sp>
        <p:nvSpPr>
          <p:cNvPr id="5" name="Footer Placeholder 4"/>
          <p:cNvSpPr>
            <a:spLocks noGrp="1"/>
          </p:cNvSpPr>
          <p:nvPr>
            <p:ph type="ftr" sz="quarter" idx="11"/>
          </p:nvPr>
        </p:nvSpPr>
        <p:spPr/>
        <p:txBody>
          <a:bodyPr/>
          <a:lstStyle/>
          <a:p>
            <a:endParaRPr lang="fi-FI"/>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976254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fi-FI"/>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fi-FI"/>
              <a:t>Muokkaa ots. perustyyl. napsautt.</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060233C-0849-2A40-A79D-1EE9171CC48F}" type="datetimeFigureOut">
              <a:rPr lang="fi-FI" smtClean="0"/>
              <a:t>14.9.2026</a:t>
            </a:fld>
            <a:endParaRPr lang="fi-FI"/>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fi-FI"/>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03075A64-F7C8-4142-AFEA-8A001E192ABD}" type="slidenum">
              <a:rPr lang="fi-FI" smtClean="0"/>
              <a:t>‹#›</a:t>
            </a:fld>
            <a:endParaRPr lang="fi-FI"/>
          </a:p>
        </p:txBody>
      </p:sp>
    </p:spTree>
    <p:extLst>
      <p:ext uri="{BB962C8B-B14F-4D97-AF65-F5344CB8AC3E}">
        <p14:creationId xmlns:p14="http://schemas.microsoft.com/office/powerpoint/2010/main" val="3858843906"/>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 id="2147484284" r:id="rId12"/>
    <p:sldLayoutId id="2147484285" r:id="rId13"/>
    <p:sldLayoutId id="2147484286" r:id="rId14"/>
    <p:sldLayoutId id="2147484287" r:id="rId15"/>
    <p:sldLayoutId id="2147484288" r:id="rId16"/>
    <p:sldLayoutId id="214748428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mailto:asiavastaaavat@paijatha.fi"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mailto:oikeusasiamies@eduskunta.fi"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asiointi.lvv.fi/asiakaspalvelu" TargetMode="External"/><Relationship Id="rId2" Type="http://schemas.openxmlformats.org/officeDocument/2006/relationships/hyperlink" Target="mailto:kirjaamo@lvv.fi" TargetMode="External"/><Relationship Id="rId1" Type="http://schemas.openxmlformats.org/officeDocument/2006/relationships/slideLayout" Target="../slideLayouts/slideLayout2.xml"/><Relationship Id="rId4" Type="http://schemas.openxmlformats.org/officeDocument/2006/relationships/hyperlink" Target="mailto:asiakaspalvelu@lvv.fi"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9DB5725-7FA5-AF09-966D-31FEAEABFF20}"/>
              </a:ext>
            </a:extLst>
          </p:cNvPr>
          <p:cNvSpPr>
            <a:spLocks noGrp="1"/>
          </p:cNvSpPr>
          <p:nvPr>
            <p:ph type="ctrTitle"/>
          </p:nvPr>
        </p:nvSpPr>
        <p:spPr>
          <a:xfrm>
            <a:off x="5460493" y="2386744"/>
            <a:ext cx="5925310" cy="1645920"/>
          </a:xfrm>
        </p:spPr>
        <p:txBody>
          <a:bodyPr>
            <a:normAutofit/>
          </a:bodyPr>
          <a:lstStyle/>
          <a:p>
            <a:r>
              <a:rPr lang="fi-FI" sz="2400" b="1" spc="-10" dirty="0">
                <a:effectLst/>
                <a:latin typeface="Calibri" panose="020F0502020204030204" pitchFamily="34" charset="0"/>
                <a:ea typeface="Calibri" panose="020F0502020204030204" pitchFamily="34" charset="0"/>
              </a:rPr>
              <a:t>HYVÄÄ</a:t>
            </a:r>
            <a:r>
              <a:rPr lang="fi-FI" sz="2400" b="1" spc="-90" dirty="0">
                <a:effectLst/>
                <a:latin typeface="Calibri" panose="020F0502020204030204" pitchFamily="34" charset="0"/>
                <a:ea typeface="Calibri" panose="020F0502020204030204" pitchFamily="34" charset="0"/>
              </a:rPr>
              <a:t> </a:t>
            </a:r>
            <a:r>
              <a:rPr lang="fi-FI" sz="2400" b="1" spc="-10" dirty="0">
                <a:effectLst/>
                <a:latin typeface="Calibri" panose="020F0502020204030204" pitchFamily="34" charset="0"/>
                <a:ea typeface="Calibri" panose="020F0502020204030204" pitchFamily="34" charset="0"/>
              </a:rPr>
              <a:t>KOHTELUA</a:t>
            </a:r>
            <a:r>
              <a:rPr lang="fi-FI" sz="2400" b="1" spc="-90" dirty="0">
                <a:effectLst/>
                <a:latin typeface="Calibri" panose="020F0502020204030204" pitchFamily="34" charset="0"/>
                <a:ea typeface="Calibri" panose="020F0502020204030204" pitchFamily="34" charset="0"/>
              </a:rPr>
              <a:t> </a:t>
            </a:r>
            <a:r>
              <a:rPr lang="fi-FI" sz="2400" b="1" spc="-10" dirty="0">
                <a:effectLst/>
                <a:latin typeface="Calibri" panose="020F0502020204030204" pitchFamily="34" charset="0"/>
                <a:ea typeface="Calibri" panose="020F0502020204030204" pitchFamily="34" charset="0"/>
              </a:rPr>
              <a:t>KOSKEVA</a:t>
            </a:r>
            <a:r>
              <a:rPr lang="fi-FI" sz="2400" b="1" spc="-90" dirty="0">
                <a:effectLst/>
                <a:latin typeface="Calibri" panose="020F0502020204030204" pitchFamily="34" charset="0"/>
                <a:ea typeface="Calibri" panose="020F0502020204030204" pitchFamily="34" charset="0"/>
              </a:rPr>
              <a:t> </a:t>
            </a:r>
            <a:r>
              <a:rPr lang="fi-FI" sz="2400" b="1" spc="-10" dirty="0">
                <a:effectLst/>
                <a:latin typeface="Calibri" panose="020F0502020204030204" pitchFamily="34" charset="0"/>
                <a:ea typeface="Calibri" panose="020F0502020204030204" pitchFamily="34" charset="0"/>
              </a:rPr>
              <a:t>SUUNNITELMA</a:t>
            </a:r>
            <a:r>
              <a:rPr lang="fi-FI" sz="2400" b="1" spc="-90" dirty="0">
                <a:effectLst/>
                <a:latin typeface="Calibri" panose="020F0502020204030204" pitchFamily="34" charset="0"/>
                <a:ea typeface="Calibri" panose="020F0502020204030204" pitchFamily="34" charset="0"/>
              </a:rPr>
              <a:t> </a:t>
            </a:r>
            <a:r>
              <a:rPr lang="fi-FI" sz="2400" b="1" spc="-10" dirty="0">
                <a:effectLst/>
                <a:latin typeface="Calibri" panose="020F0502020204030204" pitchFamily="34" charset="0"/>
                <a:ea typeface="Calibri" panose="020F0502020204030204" pitchFamily="34" charset="0"/>
              </a:rPr>
              <a:t>LASTENKOTI </a:t>
            </a:r>
            <a:r>
              <a:rPr lang="fi-FI" sz="2400" b="1" spc="-10" dirty="0">
                <a:latin typeface="Calibri" panose="020F0502020204030204" pitchFamily="34" charset="0"/>
                <a:ea typeface="Calibri" panose="020F0502020204030204" pitchFamily="34" charset="0"/>
              </a:rPr>
              <a:t>RIVAKA</a:t>
            </a:r>
            <a:r>
              <a:rPr lang="fi-FI" sz="2400" b="1" spc="-10" dirty="0">
                <a:effectLst/>
                <a:latin typeface="Calibri" panose="020F0502020204030204" pitchFamily="34" charset="0"/>
                <a:ea typeface="Calibri" panose="020F0502020204030204" pitchFamily="34" charset="0"/>
              </a:rPr>
              <a:t>SSA</a:t>
            </a:r>
            <a:br>
              <a:rPr lang="fi-FI" sz="2400" b="1" dirty="0">
                <a:effectLst/>
                <a:latin typeface="Calibri" panose="020F0502020204030204" pitchFamily="34" charset="0"/>
                <a:ea typeface="Calibri" panose="020F0502020204030204" pitchFamily="34" charset="0"/>
              </a:rPr>
            </a:br>
            <a:endParaRPr lang="fi-FI" sz="2400" dirty="0"/>
          </a:p>
        </p:txBody>
      </p:sp>
      <p:sp>
        <p:nvSpPr>
          <p:cNvPr id="3" name="Alaotsikko 2">
            <a:extLst>
              <a:ext uri="{FF2B5EF4-FFF2-40B4-BE49-F238E27FC236}">
                <a16:creationId xmlns:a16="http://schemas.microsoft.com/office/drawing/2014/main" id="{8C3B2095-9D88-1328-3786-FA2EB0668468}"/>
              </a:ext>
            </a:extLst>
          </p:cNvPr>
          <p:cNvSpPr>
            <a:spLocks noGrp="1"/>
          </p:cNvSpPr>
          <p:nvPr>
            <p:ph type="subTitle" idx="1"/>
          </p:nvPr>
        </p:nvSpPr>
        <p:spPr>
          <a:xfrm>
            <a:off x="5804436" y="4352544"/>
            <a:ext cx="5242560" cy="1239894"/>
          </a:xfrm>
        </p:spPr>
        <p:txBody>
          <a:bodyPr>
            <a:normAutofit/>
          </a:bodyPr>
          <a:lstStyle/>
          <a:p>
            <a:r>
              <a:rPr lang="fi-FI" b="1" dirty="0">
                <a:effectLst/>
                <a:latin typeface="Calibri" panose="020F0502020204030204" pitchFamily="34" charset="0"/>
                <a:ea typeface="Calibri" panose="020F0502020204030204" pitchFamily="34" charset="0"/>
              </a:rPr>
              <a:t>Lasten</a:t>
            </a:r>
            <a:r>
              <a:rPr lang="fi-FI" b="1" spc="-65" dirty="0">
                <a:effectLst/>
                <a:latin typeface="Calibri" panose="020F0502020204030204" pitchFamily="34" charset="0"/>
                <a:ea typeface="Calibri" panose="020F0502020204030204" pitchFamily="34" charset="0"/>
              </a:rPr>
              <a:t> </a:t>
            </a:r>
            <a:r>
              <a:rPr lang="fi-FI" b="1" dirty="0">
                <a:effectLst/>
                <a:latin typeface="Calibri" panose="020F0502020204030204" pitchFamily="34" charset="0"/>
                <a:ea typeface="Calibri" panose="020F0502020204030204" pitchFamily="34" charset="0"/>
              </a:rPr>
              <a:t>ajatuksia</a:t>
            </a:r>
            <a:r>
              <a:rPr lang="fi-FI" b="1" spc="-55" dirty="0">
                <a:effectLst/>
                <a:latin typeface="Calibri" panose="020F0502020204030204" pitchFamily="34" charset="0"/>
                <a:ea typeface="Calibri" panose="020F0502020204030204" pitchFamily="34" charset="0"/>
              </a:rPr>
              <a:t> </a:t>
            </a:r>
            <a:r>
              <a:rPr lang="fi-FI" b="1" dirty="0">
                <a:effectLst/>
                <a:latin typeface="Calibri" panose="020F0502020204030204" pitchFamily="34" charset="0"/>
                <a:ea typeface="Calibri" panose="020F0502020204030204" pitchFamily="34" charset="0"/>
              </a:rPr>
              <a:t>hyvästä</a:t>
            </a:r>
            <a:r>
              <a:rPr lang="fi-FI" b="1" spc="-55" dirty="0">
                <a:effectLst/>
                <a:latin typeface="Calibri" panose="020F0502020204030204" pitchFamily="34" charset="0"/>
                <a:ea typeface="Calibri" panose="020F0502020204030204" pitchFamily="34" charset="0"/>
              </a:rPr>
              <a:t> </a:t>
            </a:r>
            <a:r>
              <a:rPr lang="fi-FI" b="1" dirty="0">
                <a:effectLst/>
                <a:latin typeface="Calibri" panose="020F0502020204030204" pitchFamily="34" charset="0"/>
                <a:ea typeface="Calibri" panose="020F0502020204030204" pitchFamily="34" charset="0"/>
              </a:rPr>
              <a:t>kohtelusta</a:t>
            </a:r>
            <a:r>
              <a:rPr lang="fi-FI" b="1" spc="-55" dirty="0">
                <a:effectLst/>
                <a:latin typeface="Calibri" panose="020F0502020204030204" pitchFamily="34" charset="0"/>
                <a:ea typeface="Calibri" panose="020F0502020204030204" pitchFamily="34" charset="0"/>
              </a:rPr>
              <a:t> </a:t>
            </a:r>
            <a:r>
              <a:rPr lang="fi-FI" b="1" dirty="0">
                <a:effectLst/>
                <a:latin typeface="Calibri" panose="020F0502020204030204" pitchFamily="34" charset="0"/>
                <a:ea typeface="Calibri" panose="020F0502020204030204" pitchFamily="34" charset="0"/>
              </a:rPr>
              <a:t>ja</a:t>
            </a:r>
            <a:r>
              <a:rPr lang="fi-FI" b="1" spc="-50" dirty="0">
                <a:effectLst/>
                <a:latin typeface="Calibri" panose="020F0502020204030204" pitchFamily="34" charset="0"/>
                <a:ea typeface="Calibri" panose="020F0502020204030204" pitchFamily="34" charset="0"/>
              </a:rPr>
              <a:t> </a:t>
            </a:r>
            <a:r>
              <a:rPr lang="fi-FI" b="1" dirty="0">
                <a:effectLst/>
                <a:latin typeface="Calibri" panose="020F0502020204030204" pitchFamily="34" charset="0"/>
                <a:ea typeface="Calibri" panose="020F0502020204030204" pitchFamily="34" charset="0"/>
              </a:rPr>
              <a:t>hoidosta</a:t>
            </a:r>
            <a:r>
              <a:rPr lang="fi-FI" b="1" spc="-55" dirty="0">
                <a:effectLst/>
                <a:latin typeface="Calibri" panose="020F0502020204030204" pitchFamily="34" charset="0"/>
                <a:ea typeface="Calibri" panose="020F0502020204030204" pitchFamily="34" charset="0"/>
              </a:rPr>
              <a:t> </a:t>
            </a:r>
            <a:endParaRPr lang="fi-FI" b="1" dirty="0">
              <a:effectLst/>
              <a:latin typeface="Calibri" panose="020F0502020204030204" pitchFamily="34" charset="0"/>
              <a:ea typeface="Calibri" panose="020F0502020204030204" pitchFamily="34" charset="0"/>
            </a:endParaRPr>
          </a:p>
          <a:p>
            <a:endParaRPr lang="fi-FI" dirty="0"/>
          </a:p>
        </p:txBody>
      </p:sp>
      <p:pic>
        <p:nvPicPr>
          <p:cNvPr id="4" name="Image 2">
            <a:extLst>
              <a:ext uri="{FF2B5EF4-FFF2-40B4-BE49-F238E27FC236}">
                <a16:creationId xmlns:a16="http://schemas.microsoft.com/office/drawing/2014/main" id="{59485BF2-5D31-8DAB-E900-2094B4B7EF9B}"/>
              </a:ext>
            </a:extLst>
          </p:cNvPr>
          <p:cNvPicPr>
            <a:picLocks/>
          </p:cNvPicPr>
          <p:nvPr/>
        </p:nvPicPr>
        <p:blipFill>
          <a:blip r:embed="rId2" cstate="print"/>
          <a:srcRect l="5216" r="-2" b="-2"/>
          <a:stretch/>
        </p:blipFill>
        <p:spPr>
          <a:xfrm>
            <a:off x="1123901" y="1122807"/>
            <a:ext cx="3044952" cy="4297680"/>
          </a:xfrm>
          <a:prstGeom prst="rect">
            <a:avLst/>
          </a:prstGeom>
        </p:spPr>
      </p:pic>
    </p:spTree>
    <p:extLst>
      <p:ext uri="{BB962C8B-B14F-4D97-AF65-F5344CB8AC3E}">
        <p14:creationId xmlns:p14="http://schemas.microsoft.com/office/powerpoint/2010/main" val="38739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7"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9"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D484A047-C545-9924-EACD-0BC052849B25}"/>
              </a:ext>
            </a:extLst>
          </p:cNvPr>
          <p:cNvSpPr>
            <a:spLocks noGrp="1"/>
          </p:cNvSpPr>
          <p:nvPr>
            <p:ph type="title"/>
          </p:nvPr>
        </p:nvSpPr>
        <p:spPr>
          <a:xfrm>
            <a:off x="994087" y="1130603"/>
            <a:ext cx="3342442" cy="4596794"/>
          </a:xfrm>
          <a:prstGeom prst="ellipse">
            <a:avLst/>
          </a:prstGeom>
        </p:spPr>
        <p:txBody>
          <a:bodyPr anchor="ctr">
            <a:normAutofit/>
          </a:bodyPr>
          <a:lstStyle/>
          <a:p>
            <a:r>
              <a:rPr lang="fi-FI" sz="3200" b="1" kern="0" spc="-10">
                <a:solidFill>
                  <a:srgbClr val="EBEBEB"/>
                </a:solidFill>
                <a:effectLst/>
                <a:latin typeface="Calibri" panose="020F0502020204030204" pitchFamily="34" charset="0"/>
                <a:ea typeface="Calibri" panose="020F0502020204030204" pitchFamily="34" charset="0"/>
              </a:rPr>
              <a:t>JOHDANTO</a:t>
            </a:r>
            <a:br>
              <a:rPr lang="fi-FI" sz="3200" b="1" kern="0" spc="-5">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5CC06461-2BE4-4F13-03F6-2FBE8E58F42B}"/>
              </a:ext>
            </a:extLst>
          </p:cNvPr>
          <p:cNvSpPr>
            <a:spLocks noGrp="1"/>
          </p:cNvSpPr>
          <p:nvPr>
            <p:ph idx="1"/>
          </p:nvPr>
        </p:nvSpPr>
        <p:spPr>
          <a:xfrm>
            <a:off x="5290077" y="437513"/>
            <a:ext cx="5502614" cy="5954325"/>
          </a:xfrm>
        </p:spPr>
        <p:txBody>
          <a:bodyPr anchor="ctr">
            <a:normAutofit/>
          </a:bodyPr>
          <a:lstStyle/>
          <a:p>
            <a:pPr marL="71755" marR="130175">
              <a:lnSpc>
                <a:spcPct val="90000"/>
              </a:lnSpc>
              <a:spcBef>
                <a:spcPts val="150"/>
              </a:spcBef>
              <a:spcAft>
                <a:spcPts val="0"/>
              </a:spcAft>
            </a:pPr>
            <a:r>
              <a:rPr lang="fi-FI" sz="1900" dirty="0">
                <a:effectLst/>
                <a:latin typeface="Calibri" panose="020F0502020204030204" pitchFamily="34" charset="0"/>
                <a:ea typeface="Calibri" panose="020F0502020204030204" pitchFamily="34" charset="0"/>
              </a:rPr>
              <a:t>Olemme</a:t>
            </a:r>
            <a:r>
              <a:rPr lang="fi-FI" sz="1900" spc="-60" dirty="0">
                <a:effectLst/>
                <a:latin typeface="Calibri" panose="020F0502020204030204" pitchFamily="34" charset="0"/>
                <a:ea typeface="Calibri" panose="020F0502020204030204" pitchFamily="34" charset="0"/>
              </a:rPr>
              <a:t> Rivaka</a:t>
            </a:r>
            <a:r>
              <a:rPr lang="fi-FI" sz="1900" spc="-60" dirty="0">
                <a:latin typeface="Calibri" panose="020F0502020204030204" pitchFamily="34" charset="0"/>
                <a:ea typeface="Calibri" panose="020F0502020204030204" pitchFamily="34" charset="0"/>
              </a:rPr>
              <a:t>ssa laatineet </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lastensuojelulain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vaatiman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hyvää</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kohtelua</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koskevan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suunnitelman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osana omavalvontasuunnitelmaa. Sijaishuoltotoiminnan tulee olla lainmukaista, turvallista sekä laadultaan sellaista, että lapsen tarpeisiin voidaan vastata ja sijaishuollolle asetettuja tavoitteita saavuttaa. Lapsen oikeudet muodostavat keskeisen pohjan laadukkaalle sijaishuollolle.</a:t>
            </a:r>
          </a:p>
          <a:p>
            <a:pPr marL="71755">
              <a:lnSpc>
                <a:spcPct val="90000"/>
              </a:lnSpc>
              <a:spcBef>
                <a:spcPts val="795"/>
              </a:spcBef>
            </a:pPr>
            <a:r>
              <a:rPr lang="fi-FI" sz="1900" dirty="0">
                <a:effectLst/>
                <a:latin typeface="Calibri" panose="020F0502020204030204" pitchFamily="34" charset="0"/>
                <a:ea typeface="Calibri" panose="020F0502020204030204" pitchFamily="34" charset="0"/>
              </a:rPr>
              <a:t>Hyvän kohtelun suunnitelman tarkoituksena on turvata lapsen oikeuksien toteutuminen </a:t>
            </a:r>
            <a:r>
              <a:rPr lang="fi-FI" sz="1900" dirty="0">
                <a:latin typeface="Calibri" panose="020F0502020204030204" pitchFamily="34" charset="0"/>
                <a:ea typeface="Calibri" panose="020F0502020204030204" pitchFamily="34" charset="0"/>
              </a:rPr>
              <a:t>Rivaka</a:t>
            </a:r>
            <a:r>
              <a:rPr lang="fi-FI" sz="1900" dirty="0">
                <a:effectLst/>
                <a:latin typeface="Calibri" panose="020F0502020204030204" pitchFamily="34" charset="0"/>
                <a:ea typeface="Calibri" panose="020F0502020204030204" pitchFamily="34" charset="0"/>
              </a:rPr>
              <a:t>ssa  asumisen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ajan.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Lapsen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oikeuksien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turvaamisella</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tarkoitetaan,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että</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lasta</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kohdellaan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asianmukaisesti</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sekä kunnioittavasti ja että jokaisen lapsen tuen tarpeisiin vastataan suunnitelmallisesti, turvallisesti ja laadukkaasti. Jokaisella lapsella on oikeus hyvään kohteluun ja hoitoon.</a:t>
            </a:r>
          </a:p>
          <a:p>
            <a:pPr>
              <a:lnSpc>
                <a:spcPct val="90000"/>
              </a:lnSpc>
            </a:pPr>
            <a:r>
              <a:rPr lang="fi-FI" sz="1900" spc="-60" dirty="0">
                <a:latin typeface="Calibri" panose="020F0502020204030204" pitchFamily="34" charset="0"/>
                <a:ea typeface="Calibri" panose="020F0502020204030204" pitchFamily="34" charset="0"/>
              </a:rPr>
              <a:t>Rivakan </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lasten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hyvää</a:t>
            </a:r>
            <a:r>
              <a:rPr lang="fi-FI" sz="1900" spc="-6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kohtelua</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koskeva</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suunnitelma</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on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työstetty</a:t>
            </a:r>
            <a:r>
              <a:rPr lang="fi-FI" sz="1900" spc="-60" dirty="0">
                <a:effectLst/>
                <a:latin typeface="Calibri" panose="020F0502020204030204" pitchFamily="34" charset="0"/>
                <a:ea typeface="Calibri" panose="020F0502020204030204" pitchFamily="34" charset="0"/>
              </a:rPr>
              <a:t> yhdessä </a:t>
            </a:r>
            <a:r>
              <a:rPr lang="fi-FI" sz="1900" dirty="0">
                <a:effectLst/>
                <a:latin typeface="Calibri" panose="020F0502020204030204" pitchFamily="34" charset="0"/>
                <a:ea typeface="Calibri" panose="020F0502020204030204" pitchFamily="34" charset="0"/>
              </a:rPr>
              <a:t>lasten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kanssa. Suunnitelmaa myös päivitetään joka vuosi yhdessä lasten kanssa.</a:t>
            </a:r>
            <a:r>
              <a:rPr lang="fi-FI" sz="1900" dirty="0">
                <a:effectLst/>
              </a:rPr>
              <a:t> </a:t>
            </a:r>
            <a:endParaRPr lang="fi-FI" sz="1900" dirty="0"/>
          </a:p>
        </p:txBody>
      </p:sp>
    </p:spTree>
    <p:extLst>
      <p:ext uri="{BB962C8B-B14F-4D97-AF65-F5344CB8AC3E}">
        <p14:creationId xmlns:p14="http://schemas.microsoft.com/office/powerpoint/2010/main" val="2099703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7"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9"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EAC9B822-EB8B-8BCF-A791-FE4085FD987C}"/>
              </a:ext>
            </a:extLst>
          </p:cNvPr>
          <p:cNvSpPr>
            <a:spLocks noGrp="1"/>
          </p:cNvSpPr>
          <p:nvPr>
            <p:ph type="title"/>
          </p:nvPr>
        </p:nvSpPr>
        <p:spPr>
          <a:xfrm>
            <a:off x="994087" y="1130603"/>
            <a:ext cx="3342442" cy="4596794"/>
          </a:xfrm>
        </p:spPr>
        <p:txBody>
          <a:bodyPr anchor="ctr">
            <a:normAutofit/>
          </a:bodyPr>
          <a:lstStyle/>
          <a:p>
            <a:pPr marL="71755">
              <a:spcBef>
                <a:spcPts val="360"/>
              </a:spcBef>
              <a:spcAft>
                <a:spcPts val="0"/>
              </a:spcAft>
            </a:pPr>
            <a:r>
              <a:rPr lang="fi-FI" sz="3200" dirty="0">
                <a:solidFill>
                  <a:srgbClr val="EBEBEB"/>
                </a:solidFill>
                <a:effectLst/>
                <a:latin typeface="Calibri" panose="020F0502020204030204" pitchFamily="34" charset="0"/>
                <a:ea typeface="Calibri" panose="020F0502020204030204" pitchFamily="34" charset="0"/>
              </a:rPr>
              <a:t> </a:t>
            </a:r>
            <a:br>
              <a:rPr lang="fi-FI" sz="3200" dirty="0">
                <a:solidFill>
                  <a:srgbClr val="EBEBEB"/>
                </a:solidFill>
                <a:effectLst/>
                <a:latin typeface="Calibri" panose="020F0502020204030204" pitchFamily="34" charset="0"/>
                <a:ea typeface="Calibri" panose="020F0502020204030204" pitchFamily="34" charset="0"/>
              </a:rPr>
            </a:br>
            <a:r>
              <a:rPr lang="fi-FI" sz="3200" b="1" dirty="0">
                <a:solidFill>
                  <a:srgbClr val="EBEBEB"/>
                </a:solidFill>
                <a:effectLst/>
                <a:latin typeface="Calibri" panose="020F0502020204030204" pitchFamily="34" charset="0"/>
                <a:ea typeface="Calibri" panose="020F0502020204030204" pitchFamily="34" charset="0"/>
              </a:rPr>
              <a:t>Lastensuojelulaki</a:t>
            </a:r>
            <a:r>
              <a:rPr lang="fi-FI" sz="3200" b="1" spc="-40" dirty="0">
                <a:solidFill>
                  <a:srgbClr val="EBEBEB"/>
                </a:solidFill>
                <a:effectLst/>
                <a:latin typeface="Calibri" panose="020F0502020204030204" pitchFamily="34" charset="0"/>
                <a:ea typeface="Calibri" panose="020F0502020204030204" pitchFamily="34" charset="0"/>
              </a:rPr>
              <a:t> </a:t>
            </a:r>
            <a:r>
              <a:rPr lang="fi-FI" sz="3200" b="1" dirty="0">
                <a:solidFill>
                  <a:srgbClr val="EBEBEB"/>
                </a:solidFill>
                <a:effectLst/>
                <a:latin typeface="Calibri" panose="020F0502020204030204" pitchFamily="34" charset="0"/>
                <a:ea typeface="Calibri" panose="020F0502020204030204" pitchFamily="34" charset="0"/>
              </a:rPr>
              <a:t>61</a:t>
            </a:r>
            <a:r>
              <a:rPr lang="fi-FI" sz="3200" b="1" spc="-40" dirty="0">
                <a:solidFill>
                  <a:srgbClr val="EBEBEB"/>
                </a:solidFill>
                <a:effectLst/>
                <a:latin typeface="Calibri" panose="020F0502020204030204" pitchFamily="34" charset="0"/>
                <a:ea typeface="Calibri" panose="020F0502020204030204" pitchFamily="34" charset="0"/>
              </a:rPr>
              <a:t> </a:t>
            </a:r>
            <a:r>
              <a:rPr lang="fi-FI" sz="3200" b="1" dirty="0">
                <a:solidFill>
                  <a:srgbClr val="EBEBEB"/>
                </a:solidFill>
                <a:effectLst/>
                <a:latin typeface="Calibri" panose="020F0502020204030204" pitchFamily="34" charset="0"/>
                <a:ea typeface="Calibri" panose="020F0502020204030204" pitchFamily="34" charset="0"/>
              </a:rPr>
              <a:t>b</a:t>
            </a:r>
            <a:r>
              <a:rPr lang="fi-FI" sz="3200" b="1" spc="-40" dirty="0">
                <a:solidFill>
                  <a:srgbClr val="EBEBEB"/>
                </a:solidFill>
                <a:effectLst/>
                <a:latin typeface="Calibri" panose="020F0502020204030204" pitchFamily="34" charset="0"/>
                <a:ea typeface="Calibri" panose="020F0502020204030204" pitchFamily="34" charset="0"/>
              </a:rPr>
              <a:t> </a:t>
            </a:r>
            <a:r>
              <a:rPr lang="fi-FI" sz="3200" b="1" spc="-50" dirty="0">
                <a:solidFill>
                  <a:srgbClr val="EBEBEB"/>
                </a:solidFill>
                <a:effectLst/>
                <a:latin typeface="Calibri" panose="020F0502020204030204" pitchFamily="34" charset="0"/>
                <a:ea typeface="Calibri" panose="020F0502020204030204" pitchFamily="34" charset="0"/>
              </a:rPr>
              <a:t>§</a:t>
            </a:r>
            <a:br>
              <a:rPr lang="fi-FI" sz="3200" b="1" dirty="0">
                <a:solidFill>
                  <a:srgbClr val="EBEBEB"/>
                </a:solidFill>
                <a:effectLst/>
                <a:latin typeface="Calibri" panose="020F0502020204030204" pitchFamily="34" charset="0"/>
                <a:ea typeface="Calibri" panose="020F0502020204030204" pitchFamily="34" charset="0"/>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EA7C9530-575E-4470-7DE8-E095B3F50EED}"/>
              </a:ext>
            </a:extLst>
          </p:cNvPr>
          <p:cNvSpPr>
            <a:spLocks noGrp="1"/>
          </p:cNvSpPr>
          <p:nvPr>
            <p:ph idx="1"/>
          </p:nvPr>
        </p:nvSpPr>
        <p:spPr>
          <a:xfrm>
            <a:off x="5290077" y="437513"/>
            <a:ext cx="5502614" cy="5954325"/>
          </a:xfrm>
        </p:spPr>
        <p:txBody>
          <a:bodyPr anchor="ctr">
            <a:normAutofit/>
          </a:bodyPr>
          <a:lstStyle/>
          <a:p>
            <a:pPr>
              <a:lnSpc>
                <a:spcPct val="90000"/>
              </a:lnSpc>
            </a:pPr>
            <a:r>
              <a:rPr lang="fi-FI" sz="2000" dirty="0">
                <a:effectLst/>
                <a:latin typeface="Calibri" panose="020F0502020204030204" pitchFamily="34" charset="0"/>
                <a:ea typeface="Calibri" panose="020F0502020204030204" pitchFamily="34" charset="0"/>
              </a:rPr>
              <a:t>Hyvää</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kohtelua</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koskevan</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suunnitelman </a:t>
            </a:r>
            <a:r>
              <a:rPr lang="fi-FI" sz="2000" spc="-60" dirty="0">
                <a:effectLst/>
                <a:latin typeface="Calibri" panose="020F0502020204030204" pitchFamily="34" charset="0"/>
                <a:ea typeface="Calibri" panose="020F0502020204030204" pitchFamily="34" charset="0"/>
              </a:rPr>
              <a:t> osa</a:t>
            </a:r>
            <a:r>
              <a:rPr lang="fi-FI" sz="2000" dirty="0">
                <a:effectLst/>
                <a:latin typeface="Calibri" panose="020F0502020204030204" pitchFamily="34" charset="0"/>
                <a:ea typeface="Calibri" panose="020F0502020204030204" pitchFamily="34" charset="0"/>
              </a:rPr>
              <a:t>tavoitteena</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on</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vähentää</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rajoitustoimenpiteitä,</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sekä</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vahvistaa</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lasten itsemääräämisoikeutta ja osallisuutta. Hyvää kohtelua koskevan suunnitelman laatimisessa ja sen tarkistamisessa kuullaan </a:t>
            </a:r>
            <a:r>
              <a:rPr lang="fi-FI" sz="2000" dirty="0">
                <a:latin typeface="Calibri" panose="020F0502020204030204" pitchFamily="34" charset="0"/>
                <a:ea typeface="Calibri" panose="020F0502020204030204" pitchFamily="34" charset="0"/>
              </a:rPr>
              <a:t>Rivakkaan</a:t>
            </a:r>
            <a:r>
              <a:rPr lang="fi-FI" sz="2000" dirty="0">
                <a:effectLst/>
                <a:latin typeface="Calibri" panose="020F0502020204030204" pitchFamily="34" charset="0"/>
                <a:ea typeface="Calibri" panose="020F0502020204030204" pitchFamily="34" charset="0"/>
              </a:rPr>
              <a:t> sijoitettuja lapsia ja heille on mahdollisuus antaa mielipiteensä suunnitelman tekemiseen. </a:t>
            </a:r>
            <a:endParaRPr lang="fi-FI" sz="2000" dirty="0"/>
          </a:p>
        </p:txBody>
      </p:sp>
    </p:spTree>
    <p:extLst>
      <p:ext uri="{BB962C8B-B14F-4D97-AF65-F5344CB8AC3E}">
        <p14:creationId xmlns:p14="http://schemas.microsoft.com/office/powerpoint/2010/main" val="748586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F548F812-FCA3-7AA7-5CCA-0C44C486E81D}"/>
              </a:ext>
            </a:extLst>
          </p:cNvPr>
          <p:cNvSpPr>
            <a:spLocks noGrp="1"/>
          </p:cNvSpPr>
          <p:nvPr>
            <p:ph type="title"/>
          </p:nvPr>
        </p:nvSpPr>
        <p:spPr>
          <a:xfrm>
            <a:off x="994087" y="1130603"/>
            <a:ext cx="3342442" cy="4596794"/>
          </a:xfrm>
        </p:spPr>
        <p:txBody>
          <a:bodyPr anchor="ctr">
            <a:normAutofit/>
          </a:bodyPr>
          <a:lstStyle/>
          <a:p>
            <a:pPr marL="342900" lvl="0" indent="-342900">
              <a:lnSpc>
                <a:spcPct val="90000"/>
              </a:lnSpc>
              <a:spcBef>
                <a:spcPts val="60"/>
              </a:spcBef>
              <a:tabLst>
                <a:tab pos="527685" algn="l"/>
              </a:tabLst>
            </a:pPr>
            <a:r>
              <a:rPr lang="fi-FI" sz="3200" b="1" kern="0" spc="-10">
                <a:solidFill>
                  <a:srgbClr val="EBEBEB"/>
                </a:solidFill>
                <a:effectLst/>
                <a:latin typeface="Calibri" panose="020F0502020204030204" pitchFamily="34" charset="0"/>
                <a:ea typeface="Calibri" panose="020F0502020204030204" pitchFamily="34" charset="0"/>
              </a:rPr>
              <a:t>TOIMENPITEISTÄ</a:t>
            </a:r>
            <a:br>
              <a:rPr lang="fi-FI" sz="3200" b="1" kern="0" spc="-5">
                <a:solidFill>
                  <a:srgbClr val="EBEBEB"/>
                </a:solidFill>
                <a:effectLst/>
                <a:latin typeface="Calibri" panose="020F0502020204030204" pitchFamily="34" charset="0"/>
                <a:ea typeface="Calibri" panose="020F0502020204030204" pitchFamily="34" charset="0"/>
              </a:rPr>
            </a:br>
            <a:r>
              <a:rPr lang="fi-FI" sz="3200" b="1" spc="-10">
                <a:solidFill>
                  <a:srgbClr val="EBEBEB"/>
                </a:solidFill>
                <a:effectLst/>
                <a:latin typeface="Calibri" panose="020F0502020204030204" pitchFamily="34" charset="0"/>
                <a:ea typeface="Calibri" panose="020F0502020204030204" pitchFamily="34" charset="0"/>
              </a:rPr>
              <a:t>Toimenpiteistä</a:t>
            </a:r>
            <a:r>
              <a:rPr lang="fi-FI" sz="3200" b="1" spc="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lapsen</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ikätasoisen</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itsemääräämisoikeuden</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vahvistamiseksi,</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tukemiseksi</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ja</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ylläpitämiksi</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A89DF9BB-7FFA-28A1-7C93-F7B42386B481}"/>
              </a:ext>
            </a:extLst>
          </p:cNvPr>
          <p:cNvSpPr>
            <a:spLocks noGrp="1"/>
          </p:cNvSpPr>
          <p:nvPr>
            <p:ph idx="1"/>
          </p:nvPr>
        </p:nvSpPr>
        <p:spPr>
          <a:xfrm>
            <a:off x="5290077" y="437513"/>
            <a:ext cx="5502614" cy="5954325"/>
          </a:xfrm>
        </p:spPr>
        <p:txBody>
          <a:bodyPr anchor="ctr">
            <a:normAutofit/>
          </a:bodyPr>
          <a:lstStyle/>
          <a:p>
            <a:pPr marL="71755" marR="130175">
              <a:spcBef>
                <a:spcPts val="905"/>
              </a:spcBef>
              <a:spcAft>
                <a:spcPts val="0"/>
              </a:spcAft>
            </a:pPr>
            <a:r>
              <a:rPr lang="fi-FI" sz="2000" spc="-60" dirty="0">
                <a:effectLst/>
                <a:latin typeface="Calibri" panose="020F0502020204030204" pitchFamily="34" charset="0"/>
                <a:ea typeface="Calibri" panose="020F0502020204030204" pitchFamily="34" charset="0"/>
              </a:rPr>
              <a:t>Rivakassa kiinnitetään </a:t>
            </a:r>
            <a:r>
              <a:rPr lang="fi-FI" sz="2000" dirty="0">
                <a:effectLst/>
                <a:latin typeface="Calibri" panose="020F0502020204030204" pitchFamily="34" charset="0"/>
                <a:ea typeface="Calibri" panose="020F0502020204030204" pitchFamily="34" charset="0"/>
              </a:rPr>
              <a:t>huomiota</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lasten</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ikätasoisten itsemääräämisoikeuksien toteutumiseen.</a:t>
            </a:r>
          </a:p>
          <a:p>
            <a:pPr marL="71755" marR="130175">
              <a:spcBef>
                <a:spcPts val="905"/>
              </a:spcBef>
              <a:spcAft>
                <a:spcPts val="0"/>
              </a:spcAft>
            </a:pPr>
            <a:r>
              <a:rPr lang="fi-FI" sz="2000" dirty="0">
                <a:effectLst/>
                <a:latin typeface="Calibri" panose="020F0502020204030204" pitchFamily="34" charset="0"/>
                <a:ea typeface="Calibri" panose="020F0502020204030204" pitchFamily="34" charset="0"/>
              </a:rPr>
              <a:t>Itsemääräämisoikeus</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on</a:t>
            </a:r>
            <a:r>
              <a:rPr lang="fi-FI" sz="2000" spc="-60" dirty="0">
                <a:effectLst/>
                <a:latin typeface="Calibri" panose="020F0502020204030204" pitchFamily="34" charset="0"/>
                <a:ea typeface="Calibri" panose="020F0502020204030204" pitchFamily="34" charset="0"/>
              </a:rPr>
              <a:t> lapsen </a:t>
            </a:r>
            <a:r>
              <a:rPr lang="fi-FI" sz="2000" dirty="0">
                <a:effectLst/>
                <a:latin typeface="Calibri" panose="020F0502020204030204" pitchFamily="34" charset="0"/>
                <a:ea typeface="Calibri" panose="020F0502020204030204" pitchFamily="34" charset="0"/>
              </a:rPr>
              <a:t>perusoikeus,</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joka</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muodostuu</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oikeudesta</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henkilökohtaiseen</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vapauteen, koskemattomuuteen ja turvallisuuteen.</a:t>
            </a:r>
          </a:p>
          <a:p>
            <a:pPr marL="71755">
              <a:spcBef>
                <a:spcPts val="800"/>
              </a:spcBef>
            </a:pPr>
            <a:r>
              <a:rPr lang="fi-FI" sz="2000" dirty="0">
                <a:latin typeface="Calibri" panose="020F0502020204030204" pitchFamily="34" charset="0"/>
                <a:ea typeface="Calibri" panose="020F0502020204030204" pitchFamily="34" charset="0"/>
              </a:rPr>
              <a:t>Rivakassa</a:t>
            </a:r>
            <a:r>
              <a:rPr lang="fi-FI" sz="2000" dirty="0">
                <a:effectLst/>
                <a:latin typeface="Calibri" panose="020F0502020204030204" pitchFamily="34" charset="0"/>
                <a:ea typeface="Calibri" panose="020F0502020204030204" pitchFamily="34" charset="0"/>
              </a:rPr>
              <a:t> kunnioitamme</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ja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vahvistamme</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lapsen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itsemääräämisoikeuta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ja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tuemme</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lapsen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osallistumista oman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elämän,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hoidon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ja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kasvatuksen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suunnitteluun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sekä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toteutumiseen.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Aikuisen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velvollisuus</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kuunnella, mitä lapsella on sanottavana ja velvollisuus toimia ja reagoida, mikäli tarve vaatii. </a:t>
            </a:r>
            <a:r>
              <a:rPr lang="fi-FI" sz="2000" dirty="0">
                <a:latin typeface="Calibri" panose="020F0502020204030204" pitchFamily="34" charset="0"/>
                <a:ea typeface="Calibri" panose="020F0502020204030204" pitchFamily="34" charset="0"/>
              </a:rPr>
              <a:t>Rivakassa</a:t>
            </a:r>
            <a:r>
              <a:rPr lang="fi-FI" sz="2000" dirty="0">
                <a:effectLst/>
                <a:latin typeface="Calibri" panose="020F0502020204030204" pitchFamily="34" charset="0"/>
                <a:ea typeface="Calibri" panose="020F0502020204030204" pitchFamily="34" charset="0"/>
              </a:rPr>
              <a:t> otetaan huomioon lapsen toivomukset, mielipide, etu ja yksilölliset tarpeet.</a:t>
            </a:r>
          </a:p>
          <a:p>
            <a:endParaRPr lang="fi-FI" sz="2000" dirty="0"/>
          </a:p>
        </p:txBody>
      </p:sp>
    </p:spTree>
    <p:extLst>
      <p:ext uri="{BB962C8B-B14F-4D97-AF65-F5344CB8AC3E}">
        <p14:creationId xmlns:p14="http://schemas.microsoft.com/office/powerpoint/2010/main" val="678843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F0E26E8E-23B7-37B7-E4C7-72CEE5323814}"/>
              </a:ext>
            </a:extLst>
          </p:cNvPr>
          <p:cNvSpPr>
            <a:spLocks noGrp="1"/>
          </p:cNvSpPr>
          <p:nvPr>
            <p:ph type="title"/>
          </p:nvPr>
        </p:nvSpPr>
        <p:spPr>
          <a:xfrm>
            <a:off x="994087" y="1130603"/>
            <a:ext cx="3342442" cy="4596794"/>
          </a:xfrm>
        </p:spPr>
        <p:txBody>
          <a:bodyPr anchor="ctr">
            <a:normAutofit/>
          </a:bodyPr>
          <a:lstStyle/>
          <a:p>
            <a:r>
              <a:rPr lang="fi-FI" sz="3200" b="1" spc="-10">
                <a:solidFill>
                  <a:srgbClr val="EBEBEB"/>
                </a:solidFill>
                <a:effectLst/>
                <a:latin typeface="Calibri" panose="020F0502020204030204" pitchFamily="34" charset="0"/>
                <a:ea typeface="Calibri" panose="020F0502020204030204" pitchFamily="34" charset="0"/>
              </a:rPr>
              <a:t>Koulunkäynnin</a:t>
            </a:r>
            <a:r>
              <a:rPr lang="fi-FI" sz="3200" b="1" spc="2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turvaaminen</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29254634-B2B7-E9C3-AB9D-1EED4A1BEE9D}"/>
              </a:ext>
            </a:extLst>
          </p:cNvPr>
          <p:cNvSpPr>
            <a:spLocks noGrp="1"/>
          </p:cNvSpPr>
          <p:nvPr>
            <p:ph idx="1"/>
          </p:nvPr>
        </p:nvSpPr>
        <p:spPr>
          <a:xfrm>
            <a:off x="5290077" y="437513"/>
            <a:ext cx="5502614" cy="5954325"/>
          </a:xfrm>
        </p:spPr>
        <p:txBody>
          <a:bodyPr anchor="ctr">
            <a:normAutofit/>
          </a:bodyPr>
          <a:lstStyle/>
          <a:p>
            <a:r>
              <a:rPr lang="fi-FI" sz="2000" spc="-50" dirty="0">
                <a:effectLst/>
                <a:latin typeface="Calibri" panose="020F0502020204030204" pitchFamily="34" charset="0"/>
                <a:ea typeface="Calibri" panose="020F0502020204030204" pitchFamily="34" charset="0"/>
              </a:rPr>
              <a:t>Rivakassa </a:t>
            </a:r>
            <a:r>
              <a:rPr lang="fi-FI" sz="2000" dirty="0">
                <a:effectLst/>
                <a:latin typeface="Calibri" panose="020F0502020204030204" pitchFamily="34" charset="0"/>
                <a:ea typeface="Calibri" panose="020F0502020204030204" pitchFamily="34" charset="0"/>
              </a:rPr>
              <a:t>toimii</a:t>
            </a:r>
            <a:r>
              <a:rPr lang="fi-FI" sz="2000" spc="-5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kunnan</a:t>
            </a:r>
            <a:r>
              <a:rPr lang="fi-FI" sz="2000" spc="-5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opetustoimen</a:t>
            </a:r>
            <a:r>
              <a:rPr lang="fi-FI" sz="2000" spc="-5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alainen</a:t>
            </a:r>
            <a:r>
              <a:rPr lang="fi-FI" sz="2000" spc="-50" dirty="0">
                <a:effectLst/>
                <a:latin typeface="Calibri" panose="020F0502020204030204" pitchFamily="34" charset="0"/>
                <a:ea typeface="Calibri" panose="020F0502020204030204" pitchFamily="34" charset="0"/>
              </a:rPr>
              <a:t> ryhmä, </a:t>
            </a:r>
            <a:r>
              <a:rPr lang="fi-FI" sz="2000" dirty="0">
                <a:effectLst/>
                <a:latin typeface="Calibri" panose="020F0502020204030204" pitchFamily="34" charset="0"/>
                <a:ea typeface="Calibri" panose="020F0502020204030204" pitchFamily="34" charset="0"/>
              </a:rPr>
              <a:t>jossa</a:t>
            </a:r>
            <a:r>
              <a:rPr lang="fi-FI" sz="2000" spc="-50" dirty="0">
                <a:effectLst/>
                <a:latin typeface="Calibri" panose="020F0502020204030204" pitchFamily="34" charset="0"/>
                <a:ea typeface="Calibri" panose="020F0502020204030204" pitchFamily="34" charset="0"/>
              </a:rPr>
              <a:t> </a:t>
            </a:r>
            <a:r>
              <a:rPr lang="fi-FI" sz="2000" spc="-50" dirty="0">
                <a:latin typeface="Calibri" panose="020F0502020204030204" pitchFamily="34" charset="0"/>
                <a:ea typeface="Calibri" panose="020F0502020204030204" pitchFamily="34" charset="0"/>
              </a:rPr>
              <a:t>Rivakassa</a:t>
            </a:r>
            <a:r>
              <a:rPr lang="fi-FI" sz="2000" spc="-5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asuvat</a:t>
            </a:r>
            <a:r>
              <a:rPr lang="fi-FI" sz="2000" spc="-5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lapset </a:t>
            </a:r>
            <a:r>
              <a:rPr lang="fi-FI" sz="2000" spc="-10" dirty="0">
                <a:effectLst/>
                <a:latin typeface="Calibri" panose="020F0502020204030204" pitchFamily="34" charset="0"/>
                <a:ea typeface="Calibri" panose="020F0502020204030204" pitchFamily="34" charset="0"/>
              </a:rPr>
              <a:t>pääsääntöisesti</a:t>
            </a:r>
            <a:r>
              <a:rPr lang="fi-FI" sz="2000"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käyvät</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peruskouluaan</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erityisen</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vahvan</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tuen</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avulla.</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Koulunkäynti</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on</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vuosiluokkiin </a:t>
            </a:r>
            <a:r>
              <a:rPr lang="fi-FI" sz="2000" dirty="0">
                <a:effectLst/>
                <a:latin typeface="Calibri" panose="020F0502020204030204" pitchFamily="34" charset="0"/>
                <a:ea typeface="Calibri" panose="020F0502020204030204" pitchFamily="34" charset="0"/>
              </a:rPr>
              <a:t>sitomatonta.</a:t>
            </a:r>
            <a:r>
              <a:rPr lang="fi-FI" sz="2000" spc="-55" dirty="0">
                <a:effectLst/>
                <a:latin typeface="Calibri" panose="020F0502020204030204" pitchFamily="34" charset="0"/>
                <a:ea typeface="Calibri" panose="020F0502020204030204" pitchFamily="34" charset="0"/>
              </a:rPr>
              <a:t> Peruskoulu on tärkeä saada suoritettua. </a:t>
            </a:r>
            <a:r>
              <a:rPr lang="fi-FI" sz="2000" spc="-55" dirty="0">
                <a:effectLst/>
                <a:latin typeface="Calibri" panose="020F0502020204030204" pitchFamily="34" charset="0"/>
                <a:ea typeface="Calibri" panose="020F0502020204030204" pitchFamily="34" charset="0"/>
                <a:sym typeface="Wingdings" pitchFamily="2" charset="2"/>
              </a:rPr>
              <a:t></a:t>
            </a:r>
            <a:endParaRPr lang="fi-FI" sz="2000" dirty="0">
              <a:effectLst/>
              <a:latin typeface="Calibri" panose="020F0502020204030204" pitchFamily="34" charset="0"/>
              <a:ea typeface="Calibri" panose="020F0502020204030204" pitchFamily="34" charset="0"/>
            </a:endParaRPr>
          </a:p>
          <a:p>
            <a:endParaRPr lang="fi-FI" sz="2000" dirty="0"/>
          </a:p>
        </p:txBody>
      </p:sp>
    </p:spTree>
    <p:extLst>
      <p:ext uri="{BB962C8B-B14F-4D97-AF65-F5344CB8AC3E}">
        <p14:creationId xmlns:p14="http://schemas.microsoft.com/office/powerpoint/2010/main" val="3833876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2E314303-6CD1-F86C-E39F-97265DC1372C}"/>
              </a:ext>
            </a:extLst>
          </p:cNvPr>
          <p:cNvSpPr>
            <a:spLocks noGrp="1"/>
          </p:cNvSpPr>
          <p:nvPr>
            <p:ph type="title"/>
          </p:nvPr>
        </p:nvSpPr>
        <p:spPr>
          <a:xfrm>
            <a:off x="994087" y="1130603"/>
            <a:ext cx="3342442" cy="4596794"/>
          </a:xfrm>
        </p:spPr>
        <p:txBody>
          <a:bodyPr anchor="ctr">
            <a:normAutofit/>
          </a:bodyPr>
          <a:lstStyle/>
          <a:p>
            <a:r>
              <a:rPr lang="fi-FI" sz="3200" b="1" spc="-10" dirty="0">
                <a:solidFill>
                  <a:srgbClr val="EBEBEB"/>
                </a:solidFill>
                <a:effectLst/>
                <a:latin typeface="Calibri" panose="020F0502020204030204" pitchFamily="34" charset="0"/>
                <a:ea typeface="Calibri" panose="020F0502020204030204" pitchFamily="34" charset="0"/>
              </a:rPr>
              <a:t>Koskemattomuus</a:t>
            </a:r>
            <a:br>
              <a:rPr lang="fi-FI" sz="3200" b="1" dirty="0">
                <a:solidFill>
                  <a:srgbClr val="EBEBEB"/>
                </a:solidFill>
                <a:effectLst/>
                <a:latin typeface="Calibri" panose="020F0502020204030204" pitchFamily="34" charset="0"/>
                <a:ea typeface="Calibri" panose="020F0502020204030204" pitchFamily="34" charset="0"/>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7073AF6F-CBE3-FC75-80BC-AECEB355955C}"/>
              </a:ext>
            </a:extLst>
          </p:cNvPr>
          <p:cNvSpPr>
            <a:spLocks noGrp="1"/>
          </p:cNvSpPr>
          <p:nvPr>
            <p:ph idx="1"/>
          </p:nvPr>
        </p:nvSpPr>
        <p:spPr>
          <a:xfrm>
            <a:off x="5290077" y="437513"/>
            <a:ext cx="5502614" cy="5954325"/>
          </a:xfrm>
        </p:spPr>
        <p:txBody>
          <a:bodyPr anchor="ctr">
            <a:normAutofit/>
          </a:bodyPr>
          <a:lstStyle/>
          <a:p>
            <a:r>
              <a:rPr lang="fi-FI" sz="2000" dirty="0">
                <a:effectLst/>
                <a:latin typeface="Calibri" panose="020F0502020204030204" pitchFamily="34" charset="0"/>
                <a:ea typeface="Calibri" panose="020F0502020204030204" pitchFamily="34" charset="0"/>
              </a:rPr>
              <a:t>Jokaisella </a:t>
            </a:r>
            <a:r>
              <a:rPr lang="fi-FI" sz="2000" dirty="0">
                <a:latin typeface="Calibri" panose="020F0502020204030204" pitchFamily="34" charset="0"/>
                <a:ea typeface="Calibri" panose="020F0502020204030204" pitchFamily="34" charset="0"/>
              </a:rPr>
              <a:t>l</a:t>
            </a:r>
            <a:r>
              <a:rPr lang="fi-FI" sz="2000" dirty="0">
                <a:effectLst/>
                <a:latin typeface="Calibri" panose="020F0502020204030204" pitchFamily="34" charset="0"/>
                <a:ea typeface="Calibri" panose="020F0502020204030204" pitchFamily="34" charset="0"/>
              </a:rPr>
              <a:t>apsella oikeus koskemattomuuteen ja hyvään kohteluun. Jokainen lapsi on oikeutettu siihen,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että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häntä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kohdellaan oikeudenmukaisesti.</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Häntä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ei</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saa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nimitellä,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kiusata,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uhata,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satuttaa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eikä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muutoinkaan kohdella epäkunnioittavasti. </a:t>
            </a:r>
            <a:endParaRPr lang="fi-FI" sz="2000" dirty="0"/>
          </a:p>
        </p:txBody>
      </p:sp>
    </p:spTree>
    <p:extLst>
      <p:ext uri="{BB962C8B-B14F-4D97-AF65-F5344CB8AC3E}">
        <p14:creationId xmlns:p14="http://schemas.microsoft.com/office/powerpoint/2010/main" val="2961369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1FD4D641-6958-618F-C43D-B66C4B9594E2}"/>
              </a:ext>
            </a:extLst>
          </p:cNvPr>
          <p:cNvSpPr>
            <a:spLocks noGrp="1"/>
          </p:cNvSpPr>
          <p:nvPr>
            <p:ph type="title"/>
          </p:nvPr>
        </p:nvSpPr>
        <p:spPr>
          <a:xfrm>
            <a:off x="994087" y="1130603"/>
            <a:ext cx="3342442" cy="4596794"/>
          </a:xfrm>
        </p:spPr>
        <p:txBody>
          <a:bodyPr anchor="ctr">
            <a:normAutofit/>
          </a:bodyPr>
          <a:lstStyle/>
          <a:p>
            <a:r>
              <a:rPr lang="fi-FI" sz="3200" dirty="0">
                <a:solidFill>
                  <a:srgbClr val="EBEBEB"/>
                </a:solidFill>
              </a:rPr>
              <a:t>Toisten kunnioittaminen</a:t>
            </a:r>
          </a:p>
        </p:txBody>
      </p:sp>
      <p:sp>
        <p:nvSpPr>
          <p:cNvPr id="3" name="Sisällön paikkamerkki 2">
            <a:extLst>
              <a:ext uri="{FF2B5EF4-FFF2-40B4-BE49-F238E27FC236}">
                <a16:creationId xmlns:a16="http://schemas.microsoft.com/office/drawing/2014/main" id="{7542257F-8AA2-F09F-15F2-D2BA04206DD7}"/>
              </a:ext>
            </a:extLst>
          </p:cNvPr>
          <p:cNvSpPr>
            <a:spLocks noGrp="1"/>
          </p:cNvSpPr>
          <p:nvPr>
            <p:ph idx="1"/>
          </p:nvPr>
        </p:nvSpPr>
        <p:spPr>
          <a:xfrm>
            <a:off x="5290077" y="437513"/>
            <a:ext cx="5502614" cy="5954325"/>
          </a:xfrm>
        </p:spPr>
        <p:txBody>
          <a:bodyPr anchor="ctr">
            <a:normAutofit/>
          </a:bodyPr>
          <a:lstStyle/>
          <a:p>
            <a:r>
              <a:rPr lang="fi-FI" sz="2800" dirty="0">
                <a:latin typeface="Calibri" panose="020F0502020204030204" pitchFamily="34" charset="0"/>
                <a:cs typeface="Calibri" panose="020F0502020204030204" pitchFamily="34" charset="0"/>
              </a:rPr>
              <a:t>Kunnioitetaan toisiamme niin meillä on mukavampaa olla Rivakassa.</a:t>
            </a:r>
          </a:p>
        </p:txBody>
      </p:sp>
    </p:spTree>
    <p:extLst>
      <p:ext uri="{BB962C8B-B14F-4D97-AF65-F5344CB8AC3E}">
        <p14:creationId xmlns:p14="http://schemas.microsoft.com/office/powerpoint/2010/main" val="284291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0D337CE6-0F90-4564-7C65-498BFC1B66E1}"/>
              </a:ext>
            </a:extLst>
          </p:cNvPr>
          <p:cNvSpPr>
            <a:spLocks noGrp="1"/>
          </p:cNvSpPr>
          <p:nvPr>
            <p:ph type="title"/>
          </p:nvPr>
        </p:nvSpPr>
        <p:spPr>
          <a:xfrm>
            <a:off x="994087" y="1130603"/>
            <a:ext cx="3342442" cy="4596794"/>
          </a:xfrm>
        </p:spPr>
        <p:txBody>
          <a:bodyPr anchor="ctr">
            <a:normAutofit/>
          </a:bodyPr>
          <a:lstStyle/>
          <a:p>
            <a:r>
              <a:rPr lang="fi-FI" sz="3200" dirty="0">
                <a:solidFill>
                  <a:srgbClr val="EBEBEB"/>
                </a:solidFill>
              </a:rPr>
              <a:t>Pitää huolta toisesta</a:t>
            </a:r>
          </a:p>
        </p:txBody>
      </p:sp>
      <p:sp>
        <p:nvSpPr>
          <p:cNvPr id="3" name="Sisällön paikkamerkki 2">
            <a:extLst>
              <a:ext uri="{FF2B5EF4-FFF2-40B4-BE49-F238E27FC236}">
                <a16:creationId xmlns:a16="http://schemas.microsoft.com/office/drawing/2014/main" id="{B4D1C9D0-5FB9-24AC-7752-A5B3A1101C86}"/>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Haluamme pitää huolta sinusta.</a:t>
            </a:r>
          </a:p>
        </p:txBody>
      </p:sp>
    </p:spTree>
    <p:extLst>
      <p:ext uri="{BB962C8B-B14F-4D97-AF65-F5344CB8AC3E}">
        <p14:creationId xmlns:p14="http://schemas.microsoft.com/office/powerpoint/2010/main" val="703083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438F21D2-33ED-66F2-CFEC-7974CEA90BF3}"/>
              </a:ext>
            </a:extLst>
          </p:cNvPr>
          <p:cNvSpPr>
            <a:spLocks noGrp="1"/>
          </p:cNvSpPr>
          <p:nvPr>
            <p:ph type="title"/>
          </p:nvPr>
        </p:nvSpPr>
        <p:spPr>
          <a:xfrm>
            <a:off x="994087" y="1130603"/>
            <a:ext cx="3342442" cy="4596794"/>
          </a:xfrm>
        </p:spPr>
        <p:txBody>
          <a:bodyPr anchor="ctr">
            <a:normAutofit/>
          </a:bodyPr>
          <a:lstStyle/>
          <a:p>
            <a:r>
              <a:rPr lang="fi-FI" sz="3200" dirty="0">
                <a:solidFill>
                  <a:srgbClr val="EBEBEB"/>
                </a:solidFill>
              </a:rPr>
              <a:t>Kohteliaisuus</a:t>
            </a:r>
          </a:p>
        </p:txBody>
      </p:sp>
      <p:sp>
        <p:nvSpPr>
          <p:cNvPr id="3" name="Sisällön paikkamerkki 2">
            <a:extLst>
              <a:ext uri="{FF2B5EF4-FFF2-40B4-BE49-F238E27FC236}">
                <a16:creationId xmlns:a16="http://schemas.microsoft.com/office/drawing/2014/main" id="{02D4F1CE-9A93-1AFE-8044-CBE88A6523CC}"/>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Ollaan kohteliaita toisiamme kohtaan niin meillä on mukavampaa yhdessä</a:t>
            </a:r>
          </a:p>
        </p:txBody>
      </p:sp>
    </p:spTree>
    <p:extLst>
      <p:ext uri="{BB962C8B-B14F-4D97-AF65-F5344CB8AC3E}">
        <p14:creationId xmlns:p14="http://schemas.microsoft.com/office/powerpoint/2010/main" val="2510067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AE7C2FAD-B5C2-9C2C-013E-0D7CBC5FB528}"/>
              </a:ext>
            </a:extLst>
          </p:cNvPr>
          <p:cNvSpPr>
            <a:spLocks noGrp="1"/>
          </p:cNvSpPr>
          <p:nvPr>
            <p:ph type="title"/>
          </p:nvPr>
        </p:nvSpPr>
        <p:spPr>
          <a:xfrm>
            <a:off x="994087" y="1130603"/>
            <a:ext cx="3342442" cy="4596794"/>
          </a:xfrm>
        </p:spPr>
        <p:txBody>
          <a:bodyPr anchor="ctr">
            <a:normAutofit/>
          </a:bodyPr>
          <a:lstStyle/>
          <a:p>
            <a:r>
              <a:rPr lang="fi-FI" sz="3200">
                <a:solidFill>
                  <a:srgbClr val="EBEBEB"/>
                </a:solidFill>
              </a:rPr>
              <a:t>Auttaminen</a:t>
            </a:r>
          </a:p>
        </p:txBody>
      </p:sp>
      <p:sp>
        <p:nvSpPr>
          <p:cNvPr id="3" name="Sisällön paikkamerkki 2">
            <a:extLst>
              <a:ext uri="{FF2B5EF4-FFF2-40B4-BE49-F238E27FC236}">
                <a16:creationId xmlns:a16="http://schemas.microsoft.com/office/drawing/2014/main" id="{18B83139-A1B7-464F-BFAD-EB1A9E31ADDA}"/>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Autetaan toisiamme niin toiselle tulee hyvä mieli.</a:t>
            </a:r>
          </a:p>
        </p:txBody>
      </p:sp>
    </p:spTree>
    <p:extLst>
      <p:ext uri="{BB962C8B-B14F-4D97-AF65-F5344CB8AC3E}">
        <p14:creationId xmlns:p14="http://schemas.microsoft.com/office/powerpoint/2010/main" val="1595078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A91CC0F2-F0AB-FFB2-9F25-7E7B4E81BCEC}"/>
              </a:ext>
            </a:extLst>
          </p:cNvPr>
          <p:cNvSpPr>
            <a:spLocks noGrp="1"/>
          </p:cNvSpPr>
          <p:nvPr>
            <p:ph type="title"/>
          </p:nvPr>
        </p:nvSpPr>
        <p:spPr>
          <a:xfrm>
            <a:off x="994087" y="1130603"/>
            <a:ext cx="3342442" cy="4596794"/>
          </a:xfrm>
        </p:spPr>
        <p:txBody>
          <a:bodyPr anchor="ctr">
            <a:normAutofit/>
          </a:bodyPr>
          <a:lstStyle/>
          <a:p>
            <a:r>
              <a:rPr lang="fi-FI" sz="3200">
                <a:solidFill>
                  <a:srgbClr val="EBEBEB"/>
                </a:solidFill>
              </a:rPr>
              <a:t>Pidetään huolta paikoista</a:t>
            </a:r>
          </a:p>
        </p:txBody>
      </p:sp>
      <p:sp>
        <p:nvSpPr>
          <p:cNvPr id="3" name="Sisällön paikkamerkki 2">
            <a:extLst>
              <a:ext uri="{FF2B5EF4-FFF2-40B4-BE49-F238E27FC236}">
                <a16:creationId xmlns:a16="http://schemas.microsoft.com/office/drawing/2014/main" id="{2EBCDC22-4D22-A925-612E-860A8FB7585E}"/>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Ei rikota paikkoja ja tavaroita niin meillä on viihtyisämpää täällä.</a:t>
            </a:r>
          </a:p>
        </p:txBody>
      </p:sp>
    </p:spTree>
    <p:extLst>
      <p:ext uri="{BB962C8B-B14F-4D97-AF65-F5344CB8AC3E}">
        <p14:creationId xmlns:p14="http://schemas.microsoft.com/office/powerpoint/2010/main" val="1349767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86B97B77-1E90-DB7F-2F2F-1DFF6A771678}"/>
              </a:ext>
            </a:extLst>
          </p:cNvPr>
          <p:cNvSpPr>
            <a:spLocks noGrp="1"/>
          </p:cNvSpPr>
          <p:nvPr>
            <p:ph type="title"/>
          </p:nvPr>
        </p:nvSpPr>
        <p:spPr>
          <a:xfrm>
            <a:off x="994087" y="1130603"/>
            <a:ext cx="3342442" cy="4596794"/>
          </a:xfrm>
        </p:spPr>
        <p:txBody>
          <a:bodyPr anchor="ctr">
            <a:normAutofit/>
          </a:bodyPr>
          <a:lstStyle/>
          <a:p>
            <a:r>
              <a:rPr lang="fi-FI" sz="3200">
                <a:solidFill>
                  <a:srgbClr val="EBEBEB"/>
                </a:solidFill>
              </a:rPr>
              <a:t>Kannustaminen</a:t>
            </a:r>
          </a:p>
        </p:txBody>
      </p:sp>
      <p:sp>
        <p:nvSpPr>
          <p:cNvPr id="3" name="Sisällön paikkamerkki 2">
            <a:extLst>
              <a:ext uri="{FF2B5EF4-FFF2-40B4-BE49-F238E27FC236}">
                <a16:creationId xmlns:a16="http://schemas.microsoft.com/office/drawing/2014/main" id="{4AD5FB8D-EC2B-2922-EAC4-9B8FA3C5EF86}"/>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Kannustetaan toisiamme niin meillä on hauskempaa yhdessä</a:t>
            </a:r>
          </a:p>
        </p:txBody>
      </p:sp>
    </p:spTree>
    <p:extLst>
      <p:ext uri="{BB962C8B-B14F-4D97-AF65-F5344CB8AC3E}">
        <p14:creationId xmlns:p14="http://schemas.microsoft.com/office/powerpoint/2010/main" val="1379705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FA818FB8-F51A-EB6C-C624-13AE302BAE0F}"/>
              </a:ext>
            </a:extLst>
          </p:cNvPr>
          <p:cNvSpPr>
            <a:spLocks noGrp="1"/>
          </p:cNvSpPr>
          <p:nvPr>
            <p:ph type="title"/>
          </p:nvPr>
        </p:nvSpPr>
        <p:spPr>
          <a:xfrm>
            <a:off x="994087" y="1130603"/>
            <a:ext cx="3342442" cy="4596794"/>
          </a:xfrm>
        </p:spPr>
        <p:txBody>
          <a:bodyPr anchor="ctr">
            <a:normAutofit/>
          </a:bodyPr>
          <a:lstStyle/>
          <a:p>
            <a:r>
              <a:rPr lang="fi-FI" sz="3200">
                <a:solidFill>
                  <a:srgbClr val="EBEBEB"/>
                </a:solidFill>
              </a:rPr>
              <a:t>Mukaan ottaminen</a:t>
            </a:r>
          </a:p>
        </p:txBody>
      </p:sp>
      <p:sp>
        <p:nvSpPr>
          <p:cNvPr id="3" name="Sisällön paikkamerkki 2">
            <a:extLst>
              <a:ext uri="{FF2B5EF4-FFF2-40B4-BE49-F238E27FC236}">
                <a16:creationId xmlns:a16="http://schemas.microsoft.com/office/drawing/2014/main" id="{39658EF2-3484-411A-4920-640921599D20}"/>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Otetaan kaikki mukaan niin meillä on iloisempaa ja kukaan ei jää ulkopuoliseksi</a:t>
            </a:r>
          </a:p>
        </p:txBody>
      </p:sp>
    </p:spTree>
    <p:extLst>
      <p:ext uri="{BB962C8B-B14F-4D97-AF65-F5344CB8AC3E}">
        <p14:creationId xmlns:p14="http://schemas.microsoft.com/office/powerpoint/2010/main" val="1652392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719C109B-1A19-D3A0-18A3-E11CE797356C}"/>
              </a:ext>
            </a:extLst>
          </p:cNvPr>
          <p:cNvSpPr>
            <a:spLocks noGrp="1"/>
          </p:cNvSpPr>
          <p:nvPr>
            <p:ph type="title"/>
          </p:nvPr>
        </p:nvSpPr>
        <p:spPr>
          <a:xfrm>
            <a:off x="994087" y="1130603"/>
            <a:ext cx="3342442" cy="4596794"/>
          </a:xfrm>
        </p:spPr>
        <p:txBody>
          <a:bodyPr anchor="ctr">
            <a:normAutofit/>
          </a:bodyPr>
          <a:lstStyle/>
          <a:p>
            <a:r>
              <a:rPr lang="fi-FI" sz="3200" dirty="0">
                <a:solidFill>
                  <a:srgbClr val="EBEBEB"/>
                </a:solidFill>
              </a:rPr>
              <a:t>Hyväksyminen</a:t>
            </a:r>
          </a:p>
        </p:txBody>
      </p:sp>
      <p:sp>
        <p:nvSpPr>
          <p:cNvPr id="3" name="Sisällön paikkamerkki 2">
            <a:extLst>
              <a:ext uri="{FF2B5EF4-FFF2-40B4-BE49-F238E27FC236}">
                <a16:creationId xmlns:a16="http://schemas.microsoft.com/office/drawing/2014/main" id="{09982CCD-B5B7-53D3-9EB2-50BAB2206048}"/>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Hyväksytään erilaiset ihmiset. Erilaisuus on rikkautta</a:t>
            </a:r>
            <a:r>
              <a:rPr lang="fi-FI" sz="28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495330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7"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9"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1"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0B749C2A-EAA8-7F5F-3BD6-39D5391D3233}"/>
              </a:ext>
            </a:extLst>
          </p:cNvPr>
          <p:cNvSpPr>
            <a:spLocks noGrp="1"/>
          </p:cNvSpPr>
          <p:nvPr>
            <p:ph type="title"/>
          </p:nvPr>
        </p:nvSpPr>
        <p:spPr>
          <a:xfrm>
            <a:off x="994087" y="1130603"/>
            <a:ext cx="3342442" cy="4596794"/>
          </a:xfrm>
        </p:spPr>
        <p:txBody>
          <a:bodyPr anchor="ctr">
            <a:normAutofit/>
          </a:bodyPr>
          <a:lstStyle/>
          <a:p>
            <a:r>
              <a:rPr lang="fi-FI" sz="3200">
                <a:solidFill>
                  <a:srgbClr val="EBEBEB"/>
                </a:solidFill>
                <a:effectLst/>
                <a:latin typeface="Calibri" panose="020F0502020204030204" pitchFamily="34" charset="0"/>
                <a:ea typeface="Calibri" panose="020F0502020204030204" pitchFamily="34" charset="0"/>
              </a:rPr>
              <a:t>Sinun</a:t>
            </a:r>
            <a:r>
              <a:rPr lang="fi-FI" sz="3200" spc="-65">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tukemisesi</a:t>
            </a:r>
            <a:r>
              <a:rPr lang="fi-FI" sz="3200" spc="-50">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ja</a:t>
            </a:r>
            <a:r>
              <a:rPr lang="fi-FI" sz="3200" spc="-55">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kuuleminen</a:t>
            </a:r>
            <a:r>
              <a:rPr lang="fi-FI" sz="3200" spc="-50">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huoltajiesi</a:t>
            </a:r>
            <a:r>
              <a:rPr lang="fi-FI" sz="3200" spc="-55">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ja</a:t>
            </a:r>
            <a:r>
              <a:rPr lang="fi-FI" sz="3200" spc="-50">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läheistesi</a:t>
            </a:r>
            <a:r>
              <a:rPr lang="fi-FI" sz="3200" spc="-55">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kanssa</a:t>
            </a:r>
            <a:r>
              <a:rPr lang="fi-FI" sz="3200" spc="-50">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tehtävässä</a:t>
            </a:r>
            <a:r>
              <a:rPr lang="fi-FI" sz="3200" spc="-50">
                <a:solidFill>
                  <a:srgbClr val="EBEBEB"/>
                </a:solidFill>
                <a:effectLst/>
                <a:latin typeface="Calibri" panose="020F0502020204030204" pitchFamily="34" charset="0"/>
                <a:ea typeface="Calibri" panose="020F0502020204030204" pitchFamily="34" charset="0"/>
              </a:rPr>
              <a:t> </a:t>
            </a:r>
            <a:r>
              <a:rPr lang="fi-FI" sz="3200" spc="-10">
                <a:solidFill>
                  <a:srgbClr val="EBEBEB"/>
                </a:solidFill>
                <a:effectLst/>
                <a:latin typeface="Calibri" panose="020F0502020204030204" pitchFamily="34" charset="0"/>
                <a:ea typeface="Calibri" panose="020F0502020204030204" pitchFamily="34" charset="0"/>
              </a:rPr>
              <a:t>työssä</a:t>
            </a:r>
            <a:r>
              <a:rPr lang="fi-FI" sz="3200">
                <a:solidFill>
                  <a:srgbClr val="EBEBEB"/>
                </a:solidFill>
                <a:effectLst/>
              </a:rPr>
              <a:t> </a:t>
            </a:r>
            <a:endParaRPr lang="fi-FI" sz="3200">
              <a:solidFill>
                <a:srgbClr val="EBEBEB"/>
              </a:solidFill>
            </a:endParaRPr>
          </a:p>
        </p:txBody>
      </p:sp>
      <p:sp>
        <p:nvSpPr>
          <p:cNvPr id="3" name="Sisällön paikkamerkki 2">
            <a:extLst>
              <a:ext uri="{FF2B5EF4-FFF2-40B4-BE49-F238E27FC236}">
                <a16:creationId xmlns:a16="http://schemas.microsoft.com/office/drawing/2014/main" id="{7EB3B259-EFE6-97AD-331B-3B72C4D93A58}"/>
              </a:ext>
            </a:extLst>
          </p:cNvPr>
          <p:cNvSpPr>
            <a:spLocks noGrp="1"/>
          </p:cNvSpPr>
          <p:nvPr>
            <p:ph idx="1"/>
          </p:nvPr>
        </p:nvSpPr>
        <p:spPr>
          <a:xfrm>
            <a:off x="5290077" y="437513"/>
            <a:ext cx="5502614" cy="5954325"/>
          </a:xfrm>
        </p:spPr>
        <p:txBody>
          <a:bodyPr anchor="ctr">
            <a:normAutofit/>
          </a:bodyPr>
          <a:lstStyle/>
          <a:p>
            <a:pPr marL="71755" marR="107315">
              <a:lnSpc>
                <a:spcPct val="90000"/>
              </a:lnSpc>
              <a:spcBef>
                <a:spcPts val="905"/>
              </a:spcBef>
              <a:spcAft>
                <a:spcPts val="0"/>
              </a:spcAft>
            </a:pPr>
            <a:r>
              <a:rPr lang="fi-FI" dirty="0">
                <a:solidFill>
                  <a:schemeClr val="tx1"/>
                </a:solidFill>
                <a:effectLst/>
                <a:latin typeface="Calibri" panose="020F0502020204030204" pitchFamily="34" charset="0"/>
                <a:ea typeface="Calibri" panose="020F0502020204030204" pitchFamily="34" charset="0"/>
              </a:rPr>
              <a:t>Sinulla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oikeus</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tärkeisiin,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turvallisiin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läheisiin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ihmissuhteisiin.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Sinulla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oikeus</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tavata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vanhempiasi, sisaruksiasi ja muita sinulle läheisiä ihmisiä. Voit pitää heihin yhteyttä esimerkiksi vierailujen ja puhelinsoittojen</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avulla.</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Sinulle</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kerrotaan,</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miten</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sinä</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voit</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pitää</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yhteyttä</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läheisiinsä</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sijaishuollon</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aikana (lastensuojelulaki 54 §).</a:t>
            </a:r>
          </a:p>
          <a:p>
            <a:pPr marL="71755" marR="130175">
              <a:lnSpc>
                <a:spcPct val="90000"/>
              </a:lnSpc>
              <a:spcBef>
                <a:spcPts val="800"/>
              </a:spcBef>
              <a:spcAft>
                <a:spcPts val="0"/>
              </a:spcAft>
            </a:pPr>
            <a:r>
              <a:rPr lang="fi-FI" dirty="0">
                <a:solidFill>
                  <a:schemeClr val="tx1"/>
                </a:solidFill>
                <a:effectLst/>
                <a:latin typeface="Calibri" panose="020F0502020204030204" pitchFamily="34" charset="0"/>
                <a:ea typeface="Calibri" panose="020F0502020204030204" pitchFamily="34" charset="0"/>
              </a:rPr>
              <a:t>Sinä</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voit</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kieltää</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tietojen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antamisen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huoltajallesi</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sosiaalihuollon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asiakaslain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11</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3</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momentin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nojalla, mutta niin kuin säännöksessä todetaan, tätä ei automaattisesti voi noudattaa, jos se on sinun etuasi </a:t>
            </a:r>
            <a:r>
              <a:rPr lang="fi-FI" spc="-10" dirty="0">
                <a:solidFill>
                  <a:schemeClr val="tx1"/>
                </a:solidFill>
                <a:effectLst/>
                <a:latin typeface="Calibri" panose="020F0502020204030204" pitchFamily="34" charset="0"/>
                <a:ea typeface="Calibri" panose="020F0502020204030204" pitchFamily="34" charset="0"/>
              </a:rPr>
              <a:t>vastaan.</a:t>
            </a:r>
            <a:endParaRPr lang="fi-FI" dirty="0">
              <a:solidFill>
                <a:schemeClr val="tx1"/>
              </a:solidFill>
              <a:effectLst/>
              <a:latin typeface="Calibri" panose="020F0502020204030204" pitchFamily="34" charset="0"/>
              <a:ea typeface="Calibri" panose="020F0502020204030204" pitchFamily="34" charset="0"/>
            </a:endParaRPr>
          </a:p>
          <a:p>
            <a:pPr marL="71755">
              <a:lnSpc>
                <a:spcPct val="90000"/>
              </a:lnSpc>
              <a:spcBef>
                <a:spcPts val="905"/>
              </a:spcBef>
            </a:pPr>
            <a:r>
              <a:rPr lang="fi-FI" dirty="0">
                <a:solidFill>
                  <a:schemeClr val="tx1"/>
                </a:solidFill>
                <a:effectLst/>
                <a:latin typeface="Calibri" panose="020F0502020204030204" pitchFamily="34" charset="0"/>
                <a:ea typeface="Calibri" panose="020F0502020204030204" pitchFamily="34" charset="0"/>
              </a:rPr>
              <a:t>Sinulta</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tiedustellaan</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myös,</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onko</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jotain</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sellaisia</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asioita,</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joista</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haluaisit</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työntekijöiden</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keskustelevan</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sinun huoltajiesi/vanhempiesi kanssa.</a:t>
            </a:r>
          </a:p>
          <a:p>
            <a:pPr marL="0" indent="0">
              <a:lnSpc>
                <a:spcPct val="90000"/>
              </a:lnSpc>
              <a:buNone/>
            </a:pPr>
            <a:br>
              <a:rPr lang="fi-FI" sz="1600" dirty="0">
                <a:effectLst/>
                <a:latin typeface="Calibri" panose="020F0502020204030204" pitchFamily="34" charset="0"/>
                <a:ea typeface="Calibri" panose="020F0502020204030204" pitchFamily="34" charset="0"/>
              </a:rPr>
            </a:br>
            <a:endParaRPr lang="fi-FI" sz="1600" dirty="0"/>
          </a:p>
        </p:txBody>
      </p:sp>
    </p:spTree>
    <p:extLst>
      <p:ext uri="{BB962C8B-B14F-4D97-AF65-F5344CB8AC3E}">
        <p14:creationId xmlns:p14="http://schemas.microsoft.com/office/powerpoint/2010/main" val="4120274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8BCC67DE-B8B5-8543-AD1F-9FFAFABD467F}"/>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Sinun</a:t>
            </a:r>
            <a:r>
              <a:rPr lang="fi-FI" sz="3200" b="1" spc="-7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tukemisesi</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sinua</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ympäröivässä</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ympäristössäsi</a:t>
            </a:r>
            <a:r>
              <a:rPr lang="fi-FI" sz="3200" b="1" spc="-6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toimimiseen</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7EB6D8C6-7C8F-0DAD-852F-08B54E44E07D}"/>
              </a:ext>
            </a:extLst>
          </p:cNvPr>
          <p:cNvSpPr>
            <a:spLocks noGrp="1"/>
          </p:cNvSpPr>
          <p:nvPr>
            <p:ph idx="1"/>
          </p:nvPr>
        </p:nvSpPr>
        <p:spPr>
          <a:xfrm>
            <a:off x="5290077" y="437513"/>
            <a:ext cx="5502614" cy="5954325"/>
          </a:xfrm>
        </p:spPr>
        <p:txBody>
          <a:bodyPr anchor="ctr">
            <a:normAutofit/>
          </a:bodyPr>
          <a:lstStyle/>
          <a:p>
            <a:pPr marL="71755" marR="107315">
              <a:spcBef>
                <a:spcPts val="905"/>
              </a:spcBef>
              <a:spcAft>
                <a:spcPts val="0"/>
              </a:spcAft>
            </a:pPr>
            <a:r>
              <a:rPr lang="fi-FI" sz="2000" dirty="0">
                <a:solidFill>
                  <a:schemeClr val="tx1"/>
                </a:solidFill>
                <a:effectLst/>
                <a:latin typeface="Calibri" panose="020F0502020204030204" pitchFamily="34" charset="0"/>
                <a:ea typeface="Calibri" panose="020F0502020204030204" pitchFamily="34" charset="0"/>
              </a:rPr>
              <a:t>Sinulle</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halutaan</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hankkia</a:t>
            </a:r>
            <a:r>
              <a:rPr lang="fi-FI" sz="2000" spc="-45" dirty="0">
                <a:solidFill>
                  <a:schemeClr val="tx1"/>
                </a:solidFill>
                <a:effectLst/>
                <a:latin typeface="Calibri" panose="020F0502020204030204" pitchFamily="34" charset="0"/>
                <a:ea typeface="Calibri" panose="020F0502020204030204" pitchFamily="34" charset="0"/>
              </a:rPr>
              <a:t> Rivakan </a:t>
            </a:r>
            <a:r>
              <a:rPr lang="fi-FI" sz="2000" dirty="0">
                <a:solidFill>
                  <a:schemeClr val="tx1"/>
                </a:solidFill>
                <a:effectLst/>
                <a:latin typeface="Calibri" panose="020F0502020204030204" pitchFamily="34" charset="0"/>
                <a:ea typeface="Calibri" panose="020F0502020204030204" pitchFamily="34" charset="0"/>
              </a:rPr>
              <a:t>ulkopuolelta</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säännöllinen</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harrastus josta pidät ja saat onnistumisia ja voimaa elämääsi!</a:t>
            </a:r>
          </a:p>
          <a:p>
            <a:pPr marL="71755" marR="130175">
              <a:spcBef>
                <a:spcPts val="800"/>
              </a:spcBef>
              <a:spcAft>
                <a:spcPts val="0"/>
              </a:spcAft>
            </a:pPr>
            <a:r>
              <a:rPr lang="fi-FI" sz="2000" spc="-45" dirty="0">
                <a:solidFill>
                  <a:schemeClr val="tx1"/>
                </a:solidFill>
                <a:latin typeface="Calibri" panose="020F0502020204030204" pitchFamily="34" charset="0"/>
                <a:ea typeface="Calibri" panose="020F0502020204030204" pitchFamily="34" charset="0"/>
              </a:rPr>
              <a:t>Rivakan</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pihassa on jalkapallokenttä, koripalloteline, trampoliini, pihalätkä kamat, joiden parissa voit viettää aikaa muiden lasten ja ohjaajien kanssa.</a:t>
            </a:r>
          </a:p>
          <a:p>
            <a:pPr marL="71755" marR="130175">
              <a:spcBef>
                <a:spcPts val="800"/>
              </a:spcBef>
              <a:spcAft>
                <a:spcPts val="0"/>
              </a:spcAft>
            </a:pPr>
            <a:r>
              <a:rPr lang="fi-FI" sz="2000" dirty="0">
                <a:solidFill>
                  <a:schemeClr val="tx1"/>
                </a:solidFill>
                <a:latin typeface="Calibri" panose="020F0502020204030204" pitchFamily="34" charset="0"/>
                <a:ea typeface="Calibri" panose="020F0502020204030204" pitchFamily="34" charset="0"/>
              </a:rPr>
              <a:t>Rivakassa</a:t>
            </a:r>
            <a:r>
              <a:rPr lang="fi-FI" sz="2000" dirty="0">
                <a:solidFill>
                  <a:schemeClr val="tx1"/>
                </a:solidFill>
                <a:effectLst/>
                <a:latin typeface="Calibri" panose="020F0502020204030204" pitchFamily="34" charset="0"/>
                <a:ea typeface="Calibri" panose="020F0502020204030204" pitchFamily="34" charset="0"/>
              </a:rPr>
              <a:t> on harrastetila jossa on  mahdollista pelata biljardia, play </a:t>
            </a:r>
            <a:r>
              <a:rPr lang="fi-FI" sz="2000" dirty="0" err="1">
                <a:solidFill>
                  <a:schemeClr val="tx1"/>
                </a:solidFill>
                <a:effectLst/>
                <a:latin typeface="Calibri" panose="020F0502020204030204" pitchFamily="34" charset="0"/>
                <a:ea typeface="Calibri" panose="020F0502020204030204" pitchFamily="34" charset="0"/>
              </a:rPr>
              <a:t>Stationia</a:t>
            </a:r>
            <a:r>
              <a:rPr lang="fi-FI" sz="2000" dirty="0">
                <a:solidFill>
                  <a:schemeClr val="tx1"/>
                </a:solidFill>
                <a:effectLst/>
                <a:latin typeface="Calibri" panose="020F0502020204030204" pitchFamily="34" charset="0"/>
                <a:ea typeface="Calibri" panose="020F0502020204030204" pitchFamily="34" charset="0"/>
              </a:rPr>
              <a:t>, pingistä, ilmakiekkoa, koronaa, soittaa sähkörumpuja, sähkökitaraa ja bassoa. </a:t>
            </a:r>
            <a:r>
              <a:rPr lang="fi-FI" sz="2000" dirty="0">
                <a:solidFill>
                  <a:schemeClr val="tx1"/>
                </a:solidFill>
                <a:latin typeface="Calibri" panose="020F0502020204030204" pitchFamily="34" charset="0"/>
                <a:ea typeface="Calibri" panose="020F0502020204030204" pitchFamily="34" charset="0"/>
              </a:rPr>
              <a:t>Rivakassa</a:t>
            </a:r>
            <a:r>
              <a:rPr lang="fi-FI" sz="2000" dirty="0">
                <a:solidFill>
                  <a:schemeClr val="tx1"/>
                </a:solidFill>
                <a:effectLst/>
                <a:latin typeface="Calibri" panose="020F0502020204030204" pitchFamily="34" charset="0"/>
                <a:ea typeface="Calibri" panose="020F0502020204030204" pitchFamily="34" charset="0"/>
              </a:rPr>
              <a:t> on paljon lautapelejä.</a:t>
            </a:r>
          </a:p>
          <a:p>
            <a:pPr marL="71755" marR="130175">
              <a:spcBef>
                <a:spcPts val="800"/>
              </a:spcBef>
              <a:spcAft>
                <a:spcPts val="0"/>
              </a:spcAft>
            </a:pPr>
            <a:r>
              <a:rPr lang="fi-FI" sz="2000" dirty="0">
                <a:solidFill>
                  <a:schemeClr val="tx1"/>
                </a:solidFill>
                <a:latin typeface="Calibri" panose="020F0502020204030204" pitchFamily="34" charset="0"/>
                <a:ea typeface="Calibri" panose="020F0502020204030204" pitchFamily="34" charset="0"/>
              </a:rPr>
              <a:t>Rivakassa on motocross ja moottorivene yhdessä tekemiseen ja virkistymiseen.</a:t>
            </a:r>
            <a:endParaRPr lang="fi-FI" sz="2000" dirty="0">
              <a:solidFill>
                <a:schemeClr val="tx1"/>
              </a:solidFill>
              <a:effectLst/>
              <a:latin typeface="Calibri" panose="020F0502020204030204" pitchFamily="34" charset="0"/>
              <a:ea typeface="Calibri" panose="020F0502020204030204" pitchFamily="34" charset="0"/>
            </a:endParaRPr>
          </a:p>
          <a:p>
            <a:endParaRPr lang="fi-FI" sz="2000" dirty="0"/>
          </a:p>
        </p:txBody>
      </p:sp>
    </p:spTree>
    <p:extLst>
      <p:ext uri="{BB962C8B-B14F-4D97-AF65-F5344CB8AC3E}">
        <p14:creationId xmlns:p14="http://schemas.microsoft.com/office/powerpoint/2010/main" val="3016556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45FC620F-CBFF-CF33-0A8C-BBAB3A98CEE0}"/>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Sinun</a:t>
            </a:r>
            <a:r>
              <a:rPr lang="fi-FI" sz="3200" b="1" spc="-7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tukemisesi</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iänmukaisessa</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itsenäisessä</a:t>
            </a:r>
            <a:r>
              <a:rPr lang="fi-FI" sz="3200" b="1" spc="-6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päätöksenteossasi</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B826990D-62F6-B066-4658-127CD5454B8C}"/>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905"/>
              </a:spcBef>
            </a:pPr>
            <a:r>
              <a:rPr lang="fi-FI" sz="2000" dirty="0">
                <a:solidFill>
                  <a:schemeClr val="tx1"/>
                </a:solidFill>
                <a:effectLst/>
                <a:latin typeface="Calibri" panose="020F0502020204030204" pitchFamily="34" charset="0"/>
                <a:ea typeface="Calibri" panose="020F0502020204030204" pitchFamily="34" charset="0"/>
              </a:rPr>
              <a:t>Sinun</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kanssasi</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keskustellaan</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toiveistasi</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missä</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haluat</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viettää</a:t>
            </a:r>
            <a:r>
              <a:rPr lang="fi-FI" sz="2000" spc="-50" dirty="0">
                <a:solidFill>
                  <a:schemeClr val="tx1"/>
                </a:solidFill>
                <a:effectLst/>
                <a:latin typeface="Calibri" panose="020F0502020204030204" pitchFamily="34" charset="0"/>
                <a:ea typeface="Calibri" panose="020F0502020204030204" pitchFamily="34" charset="0"/>
              </a:rPr>
              <a:t> vapaa-aikaasi, </a:t>
            </a:r>
            <a:r>
              <a:rPr lang="fi-FI" sz="2000" dirty="0">
                <a:solidFill>
                  <a:schemeClr val="tx1"/>
                </a:solidFill>
                <a:effectLst/>
                <a:latin typeface="Calibri" panose="020F0502020204030204" pitchFamily="34" charset="0"/>
                <a:ea typeface="Calibri" panose="020F0502020204030204" pitchFamily="34" charset="0"/>
              </a:rPr>
              <a:t>kotiharjoittelusi,</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kenen</a:t>
            </a:r>
            <a:r>
              <a:rPr lang="fi-FI" sz="2000" spc="-50" dirty="0">
                <a:solidFill>
                  <a:schemeClr val="tx1"/>
                </a:solidFill>
                <a:effectLst/>
                <a:latin typeface="Calibri" panose="020F0502020204030204" pitchFamily="34" charset="0"/>
                <a:ea typeface="Calibri" panose="020F0502020204030204" pitchFamily="34" charset="0"/>
              </a:rPr>
              <a:t> ihmisten </a:t>
            </a:r>
            <a:r>
              <a:rPr lang="fi-FI" sz="2000" dirty="0">
                <a:solidFill>
                  <a:schemeClr val="tx1"/>
                </a:solidFill>
                <a:effectLst/>
                <a:latin typeface="Calibri" panose="020F0502020204030204" pitchFamily="34" charset="0"/>
                <a:ea typeface="Calibri" panose="020F0502020204030204" pitchFamily="34" charset="0"/>
              </a:rPr>
              <a:t>kanssa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haluat</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olla tekemisisissä.</a:t>
            </a:r>
          </a:p>
          <a:p>
            <a:pPr marL="71755">
              <a:lnSpc>
                <a:spcPct val="90000"/>
              </a:lnSpc>
              <a:spcBef>
                <a:spcPts val="905"/>
              </a:spcBef>
            </a:pPr>
            <a:r>
              <a:rPr lang="fi-FI" sz="2000" dirty="0">
                <a:solidFill>
                  <a:schemeClr val="tx1"/>
                </a:solidFill>
                <a:latin typeface="Calibri" panose="020F0502020204030204" pitchFamily="34" charset="0"/>
                <a:ea typeface="Calibri" panose="020F0502020204030204" pitchFamily="34" charset="0"/>
              </a:rPr>
              <a:t>Rivakassa</a:t>
            </a:r>
            <a:r>
              <a:rPr lang="fi-FI" sz="2000" dirty="0">
                <a:solidFill>
                  <a:schemeClr val="tx1"/>
                </a:solidFill>
                <a:effectLst/>
                <a:latin typeface="Calibri" panose="020F0502020204030204" pitchFamily="34" charset="0"/>
                <a:ea typeface="Calibri" panose="020F0502020204030204" pitchFamily="34" charset="0"/>
              </a:rPr>
              <a:t> on käytössä säännöllisesti lastenpalaverit noin kerran kuukaudessa. Lastenpalavereissa käydään</a:t>
            </a:r>
            <a:r>
              <a:rPr lang="fi-FI" sz="2000" spc="-6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keskustelua</a:t>
            </a:r>
            <a:r>
              <a:rPr lang="fi-FI" sz="2000" spc="-6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lasten</a:t>
            </a:r>
            <a:r>
              <a:rPr lang="fi-FI" sz="2000" spc="-6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asioista</a:t>
            </a:r>
            <a:r>
              <a:rPr lang="fi-FI" sz="2000" spc="-6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ja</a:t>
            </a:r>
            <a:r>
              <a:rPr lang="fi-FI" sz="2000" spc="-6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heidän</a:t>
            </a:r>
            <a:r>
              <a:rPr lang="fi-FI" sz="2000" spc="-6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toiveistaan</a:t>
            </a:r>
            <a:r>
              <a:rPr lang="fi-FI" sz="2000" dirty="0">
                <a:solidFill>
                  <a:schemeClr val="tx1"/>
                </a:solidFill>
                <a:latin typeface="Calibri" panose="020F0502020204030204" pitchFamily="34" charset="0"/>
                <a:ea typeface="Calibri" panose="020F0502020204030204" pitchFamily="34" charset="0"/>
              </a:rPr>
              <a:t>, arjesta ja tiedotetaan tulevia asioita. </a:t>
            </a:r>
            <a:r>
              <a:rPr lang="fi-FI" sz="2000" spc="-30" dirty="0">
                <a:solidFill>
                  <a:schemeClr val="tx1"/>
                </a:solidFill>
                <a:effectLst/>
                <a:latin typeface="Calibri" panose="020F0502020204030204" pitchFamily="34" charset="0"/>
                <a:ea typeface="Calibri" panose="020F0502020204030204" pitchFamily="34" charset="0"/>
              </a:rPr>
              <a:t>Siellä saat äänesi kuuluviin. Halutessasi </a:t>
            </a:r>
            <a:r>
              <a:rPr lang="fi-FI" sz="2000" spc="-30" dirty="0">
                <a:solidFill>
                  <a:schemeClr val="tx1"/>
                </a:solidFill>
                <a:latin typeface="Calibri" panose="020F0502020204030204" pitchFamily="34" charset="0"/>
                <a:ea typeface="Calibri" panose="020F0502020204030204" pitchFamily="34" charset="0"/>
              </a:rPr>
              <a:t>asiat voidaan keskustella kahdestaan aikuisen kanssa.</a:t>
            </a:r>
            <a:endParaRPr lang="fi-FI" sz="2000" spc="-30" dirty="0">
              <a:solidFill>
                <a:schemeClr val="tx1"/>
              </a:solidFill>
              <a:effectLst/>
              <a:latin typeface="Calibri" panose="020F0502020204030204" pitchFamily="34" charset="0"/>
              <a:ea typeface="Calibri" panose="020F0502020204030204" pitchFamily="34" charset="0"/>
            </a:endParaRPr>
          </a:p>
          <a:p>
            <a:pPr>
              <a:lnSpc>
                <a:spcPct val="90000"/>
              </a:lnSpc>
            </a:pPr>
            <a:endParaRPr lang="fi-FI" sz="2000" dirty="0"/>
          </a:p>
        </p:txBody>
      </p:sp>
    </p:spTree>
    <p:extLst>
      <p:ext uri="{BB962C8B-B14F-4D97-AF65-F5344CB8AC3E}">
        <p14:creationId xmlns:p14="http://schemas.microsoft.com/office/powerpoint/2010/main" val="2350998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B4FDF96E-60A1-3CB1-C3FF-E3581DFF66D0}"/>
              </a:ext>
            </a:extLst>
          </p:cNvPr>
          <p:cNvSpPr>
            <a:spLocks noGrp="1"/>
          </p:cNvSpPr>
          <p:nvPr>
            <p:ph type="title"/>
          </p:nvPr>
        </p:nvSpPr>
        <p:spPr>
          <a:xfrm>
            <a:off x="994087" y="1130603"/>
            <a:ext cx="3342442" cy="4596794"/>
          </a:xfrm>
        </p:spPr>
        <p:txBody>
          <a:bodyPr anchor="ctr">
            <a:normAutofit/>
          </a:bodyPr>
          <a:lstStyle/>
          <a:p>
            <a:r>
              <a:rPr lang="fi-FI" sz="3200" b="1" dirty="0">
                <a:solidFill>
                  <a:srgbClr val="EBEBEB"/>
                </a:solidFill>
                <a:effectLst/>
                <a:latin typeface="Calibri" panose="020F0502020204030204" pitchFamily="34" charset="0"/>
                <a:ea typeface="Calibri" panose="020F0502020204030204" pitchFamily="34" charset="0"/>
              </a:rPr>
              <a:t>Sinun</a:t>
            </a:r>
            <a:r>
              <a:rPr lang="fi-FI" sz="3200" b="1" spc="-40" dirty="0">
                <a:solidFill>
                  <a:srgbClr val="EBEBEB"/>
                </a:solidFill>
                <a:effectLst/>
                <a:latin typeface="Calibri" panose="020F0502020204030204" pitchFamily="34" charset="0"/>
                <a:ea typeface="Calibri" panose="020F0502020204030204" pitchFamily="34" charset="0"/>
              </a:rPr>
              <a:t> </a:t>
            </a:r>
            <a:r>
              <a:rPr lang="fi-FI" sz="3200" b="1" dirty="0">
                <a:solidFill>
                  <a:srgbClr val="EBEBEB"/>
                </a:solidFill>
                <a:effectLst/>
                <a:latin typeface="Calibri" panose="020F0502020204030204" pitchFamily="34" charset="0"/>
                <a:ea typeface="Calibri" panose="020F0502020204030204" pitchFamily="34" charset="0"/>
              </a:rPr>
              <a:t>kanssasi</a:t>
            </a:r>
            <a:r>
              <a:rPr lang="fi-FI" sz="3200" b="1" spc="-40" dirty="0">
                <a:solidFill>
                  <a:srgbClr val="EBEBEB"/>
                </a:solidFill>
                <a:effectLst/>
                <a:latin typeface="Calibri" panose="020F0502020204030204" pitchFamily="34" charset="0"/>
                <a:ea typeface="Calibri" panose="020F0502020204030204" pitchFamily="34" charset="0"/>
              </a:rPr>
              <a:t> </a:t>
            </a:r>
            <a:r>
              <a:rPr lang="fi-FI" sz="3200" b="1" dirty="0">
                <a:solidFill>
                  <a:srgbClr val="EBEBEB"/>
                </a:solidFill>
                <a:effectLst/>
                <a:latin typeface="Calibri" panose="020F0502020204030204" pitchFamily="34" charset="0"/>
                <a:ea typeface="Calibri" panose="020F0502020204030204" pitchFamily="34" charset="0"/>
              </a:rPr>
              <a:t>toimiminen</a:t>
            </a:r>
            <a:r>
              <a:rPr lang="fi-FI" sz="3200" b="1" spc="-40" dirty="0">
                <a:solidFill>
                  <a:srgbClr val="EBEBEB"/>
                </a:solidFill>
                <a:effectLst/>
                <a:latin typeface="Calibri" panose="020F0502020204030204" pitchFamily="34" charset="0"/>
                <a:ea typeface="Calibri" panose="020F0502020204030204" pitchFamily="34" charset="0"/>
              </a:rPr>
              <a:t> </a:t>
            </a:r>
            <a:r>
              <a:rPr lang="fi-FI" sz="3200" b="1" dirty="0">
                <a:solidFill>
                  <a:srgbClr val="EBEBEB"/>
                </a:solidFill>
                <a:effectLst/>
                <a:latin typeface="Calibri" panose="020F0502020204030204" pitchFamily="34" charset="0"/>
                <a:ea typeface="Calibri" panose="020F0502020204030204" pitchFamily="34" charset="0"/>
              </a:rPr>
              <a:t>lain</a:t>
            </a:r>
            <a:r>
              <a:rPr lang="fi-FI" sz="3200" b="1" spc="-35" dirty="0">
                <a:solidFill>
                  <a:srgbClr val="EBEBEB"/>
                </a:solidFill>
                <a:effectLst/>
                <a:latin typeface="Calibri" panose="020F0502020204030204" pitchFamily="34" charset="0"/>
                <a:ea typeface="Calibri" panose="020F0502020204030204" pitchFamily="34" charset="0"/>
              </a:rPr>
              <a:t> </a:t>
            </a:r>
            <a:r>
              <a:rPr lang="fi-FI" sz="3200" b="1" spc="-10" dirty="0">
                <a:solidFill>
                  <a:srgbClr val="EBEBEB"/>
                </a:solidFill>
                <a:effectLst/>
                <a:latin typeface="Calibri" panose="020F0502020204030204" pitchFamily="34" charset="0"/>
                <a:ea typeface="Calibri" panose="020F0502020204030204" pitchFamily="34" charset="0"/>
              </a:rPr>
              <a:t>mukaisesti</a:t>
            </a:r>
            <a:br>
              <a:rPr lang="fi-FI" sz="3200" b="1" dirty="0">
                <a:solidFill>
                  <a:srgbClr val="EBEBEB"/>
                </a:solidFill>
                <a:effectLst/>
                <a:latin typeface="Calibri" panose="020F0502020204030204" pitchFamily="34" charset="0"/>
                <a:ea typeface="Calibri" panose="020F0502020204030204" pitchFamily="34" charset="0"/>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A1462ED3-AD68-90AC-4EC6-19D98ABB8960}"/>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795"/>
              </a:spcBef>
            </a:pPr>
            <a:r>
              <a:rPr lang="fi-FI" sz="1600" dirty="0">
                <a:solidFill>
                  <a:schemeClr val="tx1"/>
                </a:solidFill>
                <a:effectLst/>
                <a:latin typeface="Calibri" panose="020F0502020204030204" pitchFamily="34" charset="0"/>
                <a:ea typeface="Calibri" panose="020F0502020204030204" pitchFamily="34" charset="0"/>
              </a:rPr>
              <a:t>Sinä</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saat</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suunnitella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yhdessä</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omaohjaajasi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kanssa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tarpeelliset</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vaatehankintasi.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Lisäksi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yhdessä</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omaohjaajasi kanssa koitetaan löytää sinulle mielihyvää tuottava harrastus. </a:t>
            </a:r>
          </a:p>
          <a:p>
            <a:pPr marL="71755">
              <a:lnSpc>
                <a:spcPct val="90000"/>
              </a:lnSpc>
              <a:spcBef>
                <a:spcPts val="795"/>
              </a:spcBef>
            </a:pPr>
            <a:r>
              <a:rPr lang="fi-FI" sz="1600" dirty="0">
                <a:solidFill>
                  <a:schemeClr val="tx1"/>
                </a:solidFill>
                <a:effectLst/>
                <a:latin typeface="Calibri" panose="020F0502020204030204" pitchFamily="34" charset="0"/>
                <a:ea typeface="Calibri" panose="020F0502020204030204" pitchFamily="34" charset="0"/>
              </a:rPr>
              <a:t>Sinulle</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maksetaan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ikätasosi</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mukaiset</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kuukausirahat.</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Kun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olet</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täyttänyt</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15</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vuotta,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sinulle</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maksetaan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yksi kolmasosa elatustuen määrästä ja jos olet alle 15-vuotias, sinulle maksetaan 40 euroa. Kuukausiraha maksetaan jokaisen kuukauden ensimmäisenä päivänä sinulle, kun olet kuitannut sen. Raha maksetaan sinulle</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joko</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käteisenä</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tilillesi. Kuukausirahoista ei saa pidättää mitään maksuja</a:t>
            </a:r>
            <a:r>
              <a:rPr lang="fi-FI" sz="1600" dirty="0">
                <a:solidFill>
                  <a:schemeClr val="tx1"/>
                </a:solidFill>
                <a:latin typeface="Calibri" panose="020F0502020204030204" pitchFamily="34" charset="0"/>
                <a:ea typeface="Calibri" panose="020F0502020204030204" pitchFamily="34" charset="0"/>
              </a:rPr>
              <a:t>.</a:t>
            </a:r>
          </a:p>
          <a:p>
            <a:pPr marL="71755">
              <a:lnSpc>
                <a:spcPct val="90000"/>
              </a:lnSpc>
              <a:spcBef>
                <a:spcPts val="795"/>
              </a:spcBef>
            </a:pPr>
            <a:r>
              <a:rPr lang="fi-FI" sz="1600" dirty="0">
                <a:solidFill>
                  <a:schemeClr val="tx1"/>
                </a:solidFill>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Sosiaalityöntekijällesi lähetetään sinusta kuukausikooste, jonka sinä saat lukea ja voit sen mukana lähettää sosiaalityöntekijällesi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viestiä ja terveisiä.</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Sosiaalityöntekijääsi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ollaan</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aina</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yhteydessä,</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jos</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sinun</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asioissasi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tapahtuu jotain erityisen merkittävää.</a:t>
            </a:r>
          </a:p>
          <a:p>
            <a:pPr marL="71755">
              <a:lnSpc>
                <a:spcPct val="90000"/>
              </a:lnSpc>
              <a:spcBef>
                <a:spcPts val="795"/>
              </a:spcBef>
            </a:pPr>
            <a:r>
              <a:rPr lang="fi-FI" sz="1600" dirty="0">
                <a:solidFill>
                  <a:schemeClr val="tx1"/>
                </a:solidFill>
                <a:effectLst/>
                <a:latin typeface="Calibri" panose="020F0502020204030204" pitchFamily="34" charset="0"/>
                <a:ea typeface="Calibri" panose="020F0502020204030204" pitchFamily="34" charset="0"/>
              </a:rPr>
              <a:t>Olethan säännöllisesti yhteydessä</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sosiaalityöntekijääsi.</a:t>
            </a:r>
            <a:r>
              <a:rPr lang="fi-FI" sz="1600" spc="-35" dirty="0">
                <a:solidFill>
                  <a:schemeClr val="tx1"/>
                </a:solidFill>
                <a:effectLst/>
                <a:latin typeface="Calibri" panose="020F0502020204030204" pitchFamily="34" charset="0"/>
                <a:ea typeface="Calibri" panose="020F0502020204030204" pitchFamily="34" charset="0"/>
              </a:rPr>
              <a:t> </a:t>
            </a:r>
            <a:r>
              <a:rPr lang="fi-FI" sz="1600" spc="-35" dirty="0">
                <a:solidFill>
                  <a:schemeClr val="tx1"/>
                </a:solidFill>
                <a:latin typeface="Calibri" panose="020F0502020204030204" pitchFamily="34" charset="0"/>
                <a:ea typeface="Calibri" panose="020F0502020204030204" pitchFamily="34" charset="0"/>
              </a:rPr>
              <a:t>S</a:t>
            </a:r>
            <a:r>
              <a:rPr lang="fi-FI" sz="1600" dirty="0">
                <a:solidFill>
                  <a:schemeClr val="tx1"/>
                </a:solidFill>
                <a:effectLst/>
                <a:latin typeface="Calibri" panose="020F0502020204030204" pitchFamily="34" charset="0"/>
                <a:ea typeface="Calibri" panose="020F0502020204030204" pitchFamily="34" charset="0"/>
              </a:rPr>
              <a:t>osiaalityöntekijäsi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sinun</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työntekijäsi,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Sinulle mahdollistetaan yhteydenpito sosiaalityöntekijääsi niin puhelimella kuin muillakin yhteydenpitovälineillä. </a:t>
            </a:r>
            <a:endParaRPr lang="fi-FI" sz="1600" dirty="0">
              <a:solidFill>
                <a:schemeClr val="tx1"/>
              </a:solidFill>
            </a:endParaRPr>
          </a:p>
        </p:txBody>
      </p:sp>
    </p:spTree>
    <p:extLst>
      <p:ext uri="{BB962C8B-B14F-4D97-AF65-F5344CB8AC3E}">
        <p14:creationId xmlns:p14="http://schemas.microsoft.com/office/powerpoint/2010/main" val="139515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2F4B8F3B-E61D-A1D4-B7C1-43AEA0D5DEC1}"/>
              </a:ext>
            </a:extLst>
          </p:cNvPr>
          <p:cNvSpPr>
            <a:spLocks noGrp="1"/>
          </p:cNvSpPr>
          <p:nvPr>
            <p:ph type="title"/>
          </p:nvPr>
        </p:nvSpPr>
        <p:spPr>
          <a:xfrm>
            <a:off x="994087" y="1130603"/>
            <a:ext cx="3342442" cy="4596794"/>
          </a:xfrm>
        </p:spPr>
        <p:txBody>
          <a:bodyPr anchor="ctr">
            <a:normAutofit/>
          </a:bodyPr>
          <a:lstStyle/>
          <a:p>
            <a:r>
              <a:rPr lang="fi-FI" sz="3200" b="1" spc="-10">
                <a:solidFill>
                  <a:srgbClr val="EBEBEB"/>
                </a:solidFill>
                <a:effectLst/>
                <a:latin typeface="Calibri" panose="020F0502020204030204" pitchFamily="34" charset="0"/>
                <a:ea typeface="Calibri" panose="020F0502020204030204" pitchFamily="34" charset="0"/>
              </a:rPr>
              <a:t>Sinulle</a:t>
            </a:r>
            <a:r>
              <a:rPr lang="fi-FI" sz="3200" b="1" spc="1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kerrotaan</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omista</a:t>
            </a:r>
            <a:r>
              <a:rPr lang="fi-FI" sz="3200" b="1" spc="1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oikeuksistasi</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sijaishuollossa</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85645CD4-5DF0-9963-AE0C-C222AFDE25D2}"/>
              </a:ext>
            </a:extLst>
          </p:cNvPr>
          <p:cNvSpPr>
            <a:spLocks noGrp="1"/>
          </p:cNvSpPr>
          <p:nvPr>
            <p:ph idx="1"/>
          </p:nvPr>
        </p:nvSpPr>
        <p:spPr>
          <a:xfrm>
            <a:off x="5290077" y="447904"/>
            <a:ext cx="5502614" cy="5954325"/>
          </a:xfrm>
        </p:spPr>
        <p:txBody>
          <a:bodyPr anchor="ctr">
            <a:normAutofit/>
          </a:bodyPr>
          <a:lstStyle/>
          <a:p>
            <a:pPr marL="71755" marR="107315">
              <a:lnSpc>
                <a:spcPct val="90000"/>
              </a:lnSpc>
              <a:spcBef>
                <a:spcPts val="905"/>
              </a:spcBef>
              <a:spcAft>
                <a:spcPts val="0"/>
              </a:spcAft>
            </a:pPr>
            <a:r>
              <a:rPr lang="fi-FI" sz="1600" dirty="0">
                <a:solidFill>
                  <a:schemeClr val="tx1"/>
                </a:solidFill>
                <a:effectLst/>
                <a:latin typeface="Calibri" panose="020F0502020204030204" pitchFamily="34" charset="0"/>
                <a:ea typeface="Calibri" panose="020F0502020204030204" pitchFamily="34" charset="0"/>
              </a:rPr>
              <a:t>Sinulla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oikeus</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tietää</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mitä</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sinusta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kirjoitetaan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raportteihin.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Kanssasi</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käydään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kuukausikooste</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läpi</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ennen kuin</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se</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lähetetään</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sosiaalityöntekijällesi</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ja</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huoltajillesi.</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Jos</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sinun</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mielestäsi</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kuukausikoosteessa</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jotain mitä haluaisit muuttaa, arvioi omaohjaajasi voiko muutoksia tehdä, vai onko kirjoitettu tieto tarpeellinen saattaa edellä mainituille tahoille tiedoksi.</a:t>
            </a:r>
          </a:p>
          <a:p>
            <a:pPr marL="71755" marR="130175">
              <a:lnSpc>
                <a:spcPct val="90000"/>
              </a:lnSpc>
              <a:spcBef>
                <a:spcPts val="795"/>
              </a:spcBef>
              <a:spcAft>
                <a:spcPts val="0"/>
              </a:spcAft>
            </a:pPr>
            <a:r>
              <a:rPr lang="fi-FI" sz="1600" dirty="0">
                <a:solidFill>
                  <a:schemeClr val="tx1"/>
                </a:solidFill>
                <a:effectLst/>
                <a:latin typeface="Calibri" panose="020F0502020204030204" pitchFamily="34" charset="0"/>
                <a:ea typeface="Calibri" panose="020F0502020204030204" pitchFamily="34" charset="0"/>
              </a:rPr>
              <a:t>Sinulle laaditaan ennen asiakassuunnitelmapalaveria alustava hoito- ja kasvatussuunnitelma,</a:t>
            </a:r>
            <a:r>
              <a:rPr lang="fi-FI" sz="1600" dirty="0">
                <a:solidFill>
                  <a:schemeClr val="tx1"/>
                </a:solidFill>
                <a:latin typeface="Calibri" panose="020F0502020204030204" pitchFamily="34" charset="0"/>
                <a:ea typeface="Calibri" panose="020F0502020204030204" pitchFamily="34" charset="0"/>
              </a:rPr>
              <a:t> jota tarkennetaan asiakassuunnitelmapalaverin jälkeen. </a:t>
            </a:r>
            <a:r>
              <a:rPr lang="fi-FI" sz="1600" dirty="0">
                <a:solidFill>
                  <a:schemeClr val="tx1"/>
                </a:solidFill>
                <a:effectLst/>
                <a:latin typeface="Calibri" panose="020F0502020204030204" pitchFamily="34" charset="0"/>
                <a:ea typeface="Calibri" panose="020F0502020204030204" pitchFamily="34" charset="0"/>
              </a:rPr>
              <a:t>Hoito-</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ja</a:t>
            </a:r>
            <a:r>
              <a:rPr lang="fi-FI" sz="1600" spc="-6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kasvatussuunnitelma käydään sinun kanssasi läpi</a:t>
            </a:r>
            <a:r>
              <a:rPr lang="fi-FI" sz="1600" dirty="0">
                <a:solidFill>
                  <a:schemeClr val="tx1"/>
                </a:solidFill>
                <a:latin typeface="Calibri" panose="020F0502020204030204" pitchFamily="34" charset="0"/>
                <a:ea typeface="Calibri" panose="020F0502020204030204" pitchFamily="34" charset="0"/>
              </a:rPr>
              <a:t> ja mietitään yhdessä tavoitteitasi siihen.</a:t>
            </a:r>
            <a:endParaRPr lang="fi-FI" sz="1600" dirty="0">
              <a:solidFill>
                <a:schemeClr val="tx1"/>
              </a:solidFill>
              <a:effectLst/>
              <a:latin typeface="Calibri" panose="020F0502020204030204" pitchFamily="34" charset="0"/>
              <a:ea typeface="Calibri" panose="020F0502020204030204" pitchFamily="34" charset="0"/>
            </a:endParaRPr>
          </a:p>
          <a:p>
            <a:pPr marL="71755">
              <a:lnSpc>
                <a:spcPct val="90000"/>
              </a:lnSpc>
              <a:spcBef>
                <a:spcPts val="795"/>
              </a:spcBef>
            </a:pPr>
            <a:r>
              <a:rPr lang="fi-FI" sz="1600" dirty="0">
                <a:solidFill>
                  <a:schemeClr val="tx1"/>
                </a:solidFill>
                <a:effectLst/>
                <a:latin typeface="Calibri" panose="020F0502020204030204" pitchFamily="34" charset="0"/>
                <a:ea typeface="Calibri" panose="020F0502020204030204" pitchFamily="34" charset="0"/>
              </a:rPr>
              <a:t>Sinulla on oikeus saada</a:t>
            </a:r>
            <a:r>
              <a:rPr lang="fi-FI" sz="1600" spc="-60" dirty="0">
                <a:solidFill>
                  <a:schemeClr val="tx1"/>
                </a:solidFill>
                <a:effectLst/>
                <a:latin typeface="Calibri" panose="020F0502020204030204" pitchFamily="34" charset="0"/>
                <a:ea typeface="Calibri" panose="020F0502020204030204" pitchFamily="34" charset="0"/>
              </a:rPr>
              <a:t> </a:t>
            </a:r>
            <a:r>
              <a:rPr lang="fi-FI" sz="1600" spc="-60" dirty="0">
                <a:solidFill>
                  <a:schemeClr val="tx1"/>
                </a:solidFill>
                <a:latin typeface="Calibri" panose="020F0502020204030204" pitchFamily="34" charset="0"/>
                <a:ea typeface="Calibri" panose="020F0502020204030204" pitchFamily="34" charset="0"/>
              </a:rPr>
              <a:t>Rivakassa</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kunnioittavaa</a:t>
            </a:r>
            <a:r>
              <a:rPr lang="fi-FI" sz="1600" spc="-6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kohtelua</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työntekijöiltä ja muilta lapsilta. Sinun elämäsi on ainutkertainen!</a:t>
            </a:r>
          </a:p>
          <a:p>
            <a:pPr marL="0" marR="153670" indent="0">
              <a:lnSpc>
                <a:spcPct val="90000"/>
              </a:lnSpc>
              <a:spcBef>
                <a:spcPts val="800"/>
              </a:spcBef>
              <a:spcAft>
                <a:spcPts val="0"/>
              </a:spcAft>
              <a:buNone/>
            </a:pPr>
            <a:r>
              <a:rPr lang="fi-FI" sz="1600" dirty="0">
                <a:solidFill>
                  <a:schemeClr val="tx1"/>
                </a:solidFill>
                <a:effectLst/>
                <a:latin typeface="Calibri" panose="020F0502020204030204" pitchFamily="34" charset="0"/>
                <a:ea typeface="Calibri" panose="020F0502020204030204" pitchFamily="34" charset="0"/>
              </a:rPr>
              <a:t>Sinulla on oikeus yksityisyyteen ja koskemattomuuteen.</a:t>
            </a:r>
          </a:p>
          <a:p>
            <a:pPr marL="71755" marR="227965">
              <a:lnSpc>
                <a:spcPct val="90000"/>
              </a:lnSpc>
              <a:spcBef>
                <a:spcPts val="795"/>
              </a:spcBef>
              <a:spcAft>
                <a:spcPts val="0"/>
              </a:spcAft>
            </a:pPr>
            <a:r>
              <a:rPr lang="fi-FI" sz="1600" dirty="0">
                <a:solidFill>
                  <a:schemeClr val="tx1"/>
                </a:solidFill>
                <a:effectLst/>
                <a:latin typeface="Calibri" panose="020F0502020204030204" pitchFamily="34" charset="0"/>
                <a:ea typeface="Calibri" panose="020F0502020204030204" pitchFamily="34" charset="0"/>
              </a:rPr>
              <a:t>Sinulla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oikeus</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ottaa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kantaa,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tehdä</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muutoksenhakua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valittaa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päätöksistä,</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jotka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koskevat</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Sinua autetaan</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edellä</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mainituissa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asioissa,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jotta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oikeutesi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tulee</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turvattua.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Tarvittaessa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sinut</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ohjataan</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ottamaan yhteyttä oikeusaputoimistoon.</a:t>
            </a:r>
          </a:p>
          <a:p>
            <a:pPr>
              <a:lnSpc>
                <a:spcPct val="90000"/>
              </a:lnSpc>
            </a:pPr>
            <a:endParaRPr lang="fi-FI" sz="1400" dirty="0"/>
          </a:p>
        </p:txBody>
      </p:sp>
    </p:spTree>
    <p:extLst>
      <p:ext uri="{BB962C8B-B14F-4D97-AF65-F5344CB8AC3E}">
        <p14:creationId xmlns:p14="http://schemas.microsoft.com/office/powerpoint/2010/main" val="3267428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FEA595E9-C301-69E5-969E-1C3951E0A07E}"/>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effectLst/>
                <a:latin typeface="Calibri" panose="020F0502020204030204" pitchFamily="34" charset="0"/>
                <a:ea typeface="Calibri" panose="020F0502020204030204" pitchFamily="34" charset="0"/>
              </a:rPr>
              <a:t>RAJOITUKSET</a:t>
            </a:r>
            <a:r>
              <a:rPr lang="fi-FI" sz="3200" b="1" kern="0" spc="-40"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JA</a:t>
            </a:r>
            <a:r>
              <a:rPr lang="fi-FI" sz="3200" b="1" kern="0" spc="-40" dirty="0">
                <a:solidFill>
                  <a:srgbClr val="EBEBEB"/>
                </a:solidFill>
                <a:effectLst/>
                <a:latin typeface="Calibri" panose="020F0502020204030204" pitchFamily="34" charset="0"/>
                <a:ea typeface="Calibri" panose="020F0502020204030204" pitchFamily="34" charset="0"/>
              </a:rPr>
              <a:t> </a:t>
            </a:r>
            <a:r>
              <a:rPr lang="fi-FI" sz="3200" b="1" kern="0" spc="-10" dirty="0">
                <a:solidFill>
                  <a:srgbClr val="EBEBEB"/>
                </a:solidFill>
                <a:effectLst/>
                <a:latin typeface="Calibri" panose="020F0502020204030204" pitchFamily="34" charset="0"/>
                <a:ea typeface="Calibri" panose="020F0502020204030204" pitchFamily="34" charset="0"/>
              </a:rPr>
              <a:t>OHJAAMINEN</a:t>
            </a:r>
            <a:br>
              <a:rPr lang="fi-FI" sz="3200" b="1" kern="0" spc="-5" dirty="0">
                <a:solidFill>
                  <a:srgbClr val="EBEBEB"/>
                </a:solidFill>
                <a:effectLst/>
                <a:latin typeface="Calibri" panose="020F0502020204030204" pitchFamily="34" charset="0"/>
                <a:ea typeface="Calibri" panose="020F0502020204030204" pitchFamily="34" charset="0"/>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7277D39D-9D7F-D541-735E-D4F8F64C1F01}"/>
              </a:ext>
            </a:extLst>
          </p:cNvPr>
          <p:cNvSpPr>
            <a:spLocks noGrp="1"/>
          </p:cNvSpPr>
          <p:nvPr>
            <p:ph idx="1"/>
          </p:nvPr>
        </p:nvSpPr>
        <p:spPr>
          <a:xfrm>
            <a:off x="5290077" y="437513"/>
            <a:ext cx="5502614" cy="5954325"/>
          </a:xfrm>
        </p:spPr>
        <p:txBody>
          <a:bodyPr anchor="ctr">
            <a:normAutofit/>
          </a:bodyPr>
          <a:lstStyle/>
          <a:p>
            <a:pPr marL="0" indent="0">
              <a:lnSpc>
                <a:spcPct val="90000"/>
              </a:lnSpc>
              <a:buNone/>
            </a:pPr>
            <a:endParaRPr lang="fi-FI" sz="1900" dirty="0">
              <a:solidFill>
                <a:schemeClr val="tx1"/>
              </a:solidFill>
            </a:endParaRPr>
          </a:p>
          <a:p>
            <a:pPr>
              <a:lnSpc>
                <a:spcPct val="90000"/>
              </a:lnSpc>
            </a:pPr>
            <a:r>
              <a:rPr lang="fi-FI" sz="2400" dirty="0">
                <a:solidFill>
                  <a:schemeClr val="tx1"/>
                </a:solidFill>
                <a:latin typeface="Calibri" panose="020F0502020204030204" pitchFamily="34" charset="0"/>
                <a:cs typeface="Calibri" panose="020F0502020204030204" pitchFamily="34" charset="0"/>
              </a:rPr>
              <a:t>Elämässäsi voi tulla tilanteita, joiden selvittelyssä, tai sinun turvaamisessasi tarvitsee turvautua lastensuojelulakiin.</a:t>
            </a:r>
          </a:p>
          <a:p>
            <a:pPr>
              <a:lnSpc>
                <a:spcPct val="90000"/>
              </a:lnSpc>
            </a:pPr>
            <a:r>
              <a:rPr lang="fi-FI" sz="2400" dirty="0">
                <a:solidFill>
                  <a:schemeClr val="tx1"/>
                </a:solidFill>
                <a:latin typeface="Calibri" panose="020F0502020204030204" pitchFamily="34" charset="0"/>
                <a:cs typeface="Calibri" panose="020F0502020204030204" pitchFamily="34" charset="0"/>
              </a:rPr>
              <a:t>Lastensuojelulaissa olevia rajoituspäätöksiä ei koskaan saa käyttää rangaistuksena. Rajoituspäätösten pitää aina perustua lakiin.</a:t>
            </a:r>
          </a:p>
        </p:txBody>
      </p:sp>
    </p:spTree>
    <p:extLst>
      <p:ext uri="{BB962C8B-B14F-4D97-AF65-F5344CB8AC3E}">
        <p14:creationId xmlns:p14="http://schemas.microsoft.com/office/powerpoint/2010/main" val="817029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BF69EA9E-1735-7FDB-6718-42B5950E8B16}"/>
              </a:ext>
            </a:extLst>
          </p:cNvPr>
          <p:cNvSpPr>
            <a:spLocks noGrp="1"/>
          </p:cNvSpPr>
          <p:nvPr>
            <p:ph type="title"/>
          </p:nvPr>
        </p:nvSpPr>
        <p:spPr>
          <a:xfrm>
            <a:off x="994087" y="1130603"/>
            <a:ext cx="3342442" cy="4596794"/>
          </a:xfrm>
        </p:spPr>
        <p:txBody>
          <a:bodyPr anchor="ctr">
            <a:normAutofit/>
          </a:bodyPr>
          <a:lstStyle/>
          <a:p>
            <a:r>
              <a:rPr lang="fi-FI" sz="3200" b="1" spc="-10">
                <a:solidFill>
                  <a:srgbClr val="EBEBEB"/>
                </a:solidFill>
                <a:effectLst/>
                <a:latin typeface="Calibri" panose="020F0502020204030204" pitchFamily="34" charset="0"/>
                <a:ea typeface="Calibri" panose="020F0502020204030204" pitchFamily="34" charset="0"/>
              </a:rPr>
              <a:t>Yhteydenpidon</a:t>
            </a:r>
            <a:r>
              <a:rPr lang="fi-FI" sz="3200" b="1" spc="1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rajoittaminen</a:t>
            </a:r>
            <a:r>
              <a:rPr lang="fi-FI" sz="3200" b="1" spc="2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62</a:t>
            </a:r>
            <a:r>
              <a:rPr lang="fi-FI" sz="3200" b="1" spc="20">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4F98FD98-7278-A58A-A08A-685ACC4FF76C}"/>
              </a:ext>
            </a:extLst>
          </p:cNvPr>
          <p:cNvSpPr>
            <a:spLocks noGrp="1"/>
          </p:cNvSpPr>
          <p:nvPr>
            <p:ph idx="1"/>
          </p:nvPr>
        </p:nvSpPr>
        <p:spPr>
          <a:xfrm>
            <a:off x="5290077" y="437513"/>
            <a:ext cx="5502614" cy="5954325"/>
          </a:xfrm>
        </p:spPr>
        <p:txBody>
          <a:bodyPr anchor="ctr">
            <a:normAutofit/>
          </a:bodyPr>
          <a:lstStyle/>
          <a:p>
            <a:pPr marL="0" marR="191135" indent="0">
              <a:lnSpc>
                <a:spcPct val="90000"/>
              </a:lnSpc>
              <a:buClr>
                <a:srgbClr val="2F2F2F"/>
              </a:buClr>
              <a:buSzPts val="1100"/>
              <a:buNone/>
              <a:tabLst>
                <a:tab pos="338455" algn="l"/>
              </a:tabLst>
            </a:pPr>
            <a:endParaRPr lang="fi-FI" sz="1400">
              <a:effectLst/>
              <a:latin typeface="Calibri" panose="020F0502020204030204" pitchFamily="34" charset="0"/>
              <a:ea typeface="Calibri" panose="020F0502020204030204" pitchFamily="34" charset="0"/>
            </a:endParaRPr>
          </a:p>
          <a:p>
            <a:pPr marL="71755">
              <a:lnSpc>
                <a:spcPct val="90000"/>
              </a:lnSpc>
              <a:spcBef>
                <a:spcPts val="100"/>
              </a:spcBef>
              <a:spcAft>
                <a:spcPts val="0"/>
              </a:spcAft>
            </a:pPr>
            <a:endParaRPr lang="fi-FI" sz="1400">
              <a:latin typeface="Calibri" panose="020F0502020204030204" pitchFamily="34" charset="0"/>
              <a:ea typeface="Calibri" panose="020F0502020204030204" pitchFamily="34" charset="0"/>
            </a:endParaRPr>
          </a:p>
          <a:p>
            <a:pPr marL="0" indent="0">
              <a:lnSpc>
                <a:spcPct val="90000"/>
              </a:lnSpc>
              <a:spcBef>
                <a:spcPts val="100"/>
              </a:spcBef>
              <a:spcAft>
                <a:spcPts val="0"/>
              </a:spcAft>
              <a:buNone/>
            </a:pPr>
            <a:endParaRPr lang="fi-FI" sz="1400">
              <a:latin typeface="Calibri" panose="020F0502020204030204" pitchFamily="34" charset="0"/>
              <a:ea typeface="Calibri" panose="020F0502020204030204" pitchFamily="34" charset="0"/>
            </a:endParaRPr>
          </a:p>
          <a:p>
            <a:pPr marL="71755">
              <a:lnSpc>
                <a:spcPct val="90000"/>
              </a:lnSpc>
              <a:spcBef>
                <a:spcPts val="100"/>
              </a:spcBef>
            </a:pPr>
            <a:r>
              <a:rPr lang="fi-FI" sz="1400">
                <a:latin typeface="Calibri" panose="020F0502020204030204" pitchFamily="34" charset="0"/>
                <a:ea typeface="Arial" panose="020B0604020202020204" pitchFamily="34" charset="0"/>
              </a:rPr>
              <a:t>Yhteydenpitoasi</a:t>
            </a:r>
            <a:r>
              <a:rPr lang="fi-FI" sz="1400" spc="-65">
                <a:latin typeface="Calibri" panose="020F0502020204030204" pitchFamily="34" charset="0"/>
                <a:ea typeface="Arial" panose="020B0604020202020204" pitchFamily="34" charset="0"/>
              </a:rPr>
              <a:t> </a:t>
            </a:r>
            <a:r>
              <a:rPr lang="fi-FI" sz="1400">
                <a:latin typeface="Calibri" panose="020F0502020204030204" pitchFamily="34" charset="0"/>
                <a:ea typeface="Arial" panose="020B0604020202020204" pitchFamily="34" charset="0"/>
              </a:rPr>
              <a:t>voidaan</a:t>
            </a:r>
            <a:r>
              <a:rPr lang="fi-FI" sz="1400" spc="-60">
                <a:latin typeface="Calibri" panose="020F0502020204030204" pitchFamily="34" charset="0"/>
                <a:ea typeface="Arial" panose="020B0604020202020204" pitchFamily="34" charset="0"/>
              </a:rPr>
              <a:t> </a:t>
            </a:r>
            <a:r>
              <a:rPr lang="fi-FI" sz="1400">
                <a:latin typeface="Calibri" panose="020F0502020204030204" pitchFamily="34" charset="0"/>
                <a:ea typeface="Arial" panose="020B0604020202020204" pitchFamily="34" charset="0"/>
              </a:rPr>
              <a:t>rajoittaa</a:t>
            </a:r>
            <a:r>
              <a:rPr lang="fi-FI" sz="1400" spc="-65">
                <a:latin typeface="Calibri" panose="020F0502020204030204" pitchFamily="34" charset="0"/>
                <a:ea typeface="Arial" panose="020B0604020202020204" pitchFamily="34" charset="0"/>
              </a:rPr>
              <a:t> </a:t>
            </a:r>
            <a:r>
              <a:rPr lang="fi-FI" sz="1400">
                <a:latin typeface="Calibri" panose="020F0502020204030204" pitchFamily="34" charset="0"/>
                <a:ea typeface="Arial" panose="020B0604020202020204" pitchFamily="34" charset="0"/>
              </a:rPr>
              <a:t>päätöksellä,</a:t>
            </a:r>
            <a:r>
              <a:rPr lang="fi-FI" sz="1400" spc="-60">
                <a:latin typeface="Calibri" panose="020F0502020204030204" pitchFamily="34" charset="0"/>
                <a:ea typeface="Arial" panose="020B0604020202020204" pitchFamily="34" charset="0"/>
              </a:rPr>
              <a:t> </a:t>
            </a:r>
            <a:r>
              <a:rPr lang="fi-FI" sz="1400">
                <a:latin typeface="Calibri" panose="020F0502020204030204" pitchFamily="34" charset="0"/>
                <a:ea typeface="Arial" panose="020B0604020202020204" pitchFamily="34" charset="0"/>
              </a:rPr>
              <a:t>jos</a:t>
            </a:r>
            <a:r>
              <a:rPr lang="fi-FI" sz="1400" spc="-65">
                <a:latin typeface="Calibri" panose="020F0502020204030204" pitchFamily="34" charset="0"/>
                <a:ea typeface="Arial" panose="020B0604020202020204" pitchFamily="34" charset="0"/>
              </a:rPr>
              <a:t> </a:t>
            </a:r>
            <a:r>
              <a:rPr lang="fi-FI" sz="1400">
                <a:latin typeface="Calibri" panose="020F0502020204030204" pitchFamily="34" charset="0"/>
                <a:ea typeface="Arial" panose="020B0604020202020204" pitchFamily="34" charset="0"/>
              </a:rPr>
              <a:t>yhteydenpitosi</a:t>
            </a:r>
            <a:r>
              <a:rPr lang="fi-FI" sz="1400" spc="-60">
                <a:latin typeface="Calibri" panose="020F0502020204030204" pitchFamily="34" charset="0"/>
                <a:ea typeface="Arial" panose="020B0604020202020204" pitchFamily="34" charset="0"/>
              </a:rPr>
              <a:t> </a:t>
            </a:r>
            <a:r>
              <a:rPr lang="fi-FI" sz="1400">
                <a:latin typeface="Calibri" panose="020F0502020204030204" pitchFamily="34" charset="0"/>
                <a:ea typeface="Arial" panose="020B0604020202020204" pitchFamily="34" charset="0"/>
              </a:rPr>
              <a:t>vaarantaa</a:t>
            </a:r>
            <a:r>
              <a:rPr lang="fi-FI" sz="1400" spc="-65">
                <a:latin typeface="Calibri" panose="020F0502020204030204" pitchFamily="34" charset="0"/>
                <a:ea typeface="Arial" panose="020B0604020202020204" pitchFamily="34" charset="0"/>
              </a:rPr>
              <a:t> </a:t>
            </a:r>
            <a:r>
              <a:rPr lang="fi-FI" sz="1400">
                <a:latin typeface="Calibri" panose="020F0502020204030204" pitchFamily="34" charset="0"/>
                <a:ea typeface="Arial" panose="020B0604020202020204" pitchFamily="34" charset="0"/>
              </a:rPr>
              <a:t>sijaishuollon</a:t>
            </a:r>
            <a:r>
              <a:rPr lang="fi-FI" sz="1400" spc="-60">
                <a:latin typeface="Calibri" panose="020F0502020204030204" pitchFamily="34" charset="0"/>
                <a:ea typeface="Arial" panose="020B0604020202020204" pitchFamily="34" charset="0"/>
              </a:rPr>
              <a:t> </a:t>
            </a:r>
            <a:r>
              <a:rPr lang="fi-FI" sz="1400">
                <a:latin typeface="Calibri" panose="020F0502020204030204" pitchFamily="34" charset="0"/>
                <a:ea typeface="Arial" panose="020B0604020202020204" pitchFamily="34" charset="0"/>
              </a:rPr>
              <a:t>tarkoituksen toteutumisen ja rajoittaminen on sinun hoitosi ja kasvatuksesi kannalta välttämätöntä. Yhteydenpitoasi voidaan rajoittaa, jos se on sinun hengellesi, terveydellesi, kehityksellesi tai turvallisuudelle välttämätöntä.</a:t>
            </a:r>
          </a:p>
          <a:p>
            <a:pPr marL="71755">
              <a:lnSpc>
                <a:spcPct val="90000"/>
              </a:lnSpc>
              <a:spcBef>
                <a:spcPts val="100"/>
              </a:spcBef>
            </a:pPr>
            <a:endParaRPr lang="fi-FI" sz="1400">
              <a:latin typeface="Calibri" panose="020F0502020204030204" pitchFamily="34" charset="0"/>
              <a:ea typeface="Arial" panose="020B0604020202020204" pitchFamily="34" charset="0"/>
            </a:endParaRPr>
          </a:p>
          <a:p>
            <a:pPr marL="71755">
              <a:lnSpc>
                <a:spcPct val="90000"/>
              </a:lnSpc>
              <a:spcBef>
                <a:spcPts val="100"/>
              </a:spcBef>
            </a:pPr>
            <a:r>
              <a:rPr lang="fi-FI" sz="1400">
                <a:latin typeface="Calibri" panose="020F0502020204030204" pitchFamily="34" charset="0"/>
                <a:ea typeface="Calibri" panose="020F0502020204030204" pitchFamily="34" charset="0"/>
              </a:rPr>
              <a:t>Yhteydenpitoasi voidaan rajoittaa sinun vakavasti vahingoittavan käyttäytymisen tai sinun päihde- taikka rikoskierteen katkaisemiseksi rajoittaa sinun oikeutta pitää yhteyttä laitoksen ulkopuolella oleviin heniköihin, joiden henkilöllisyyttä ei kyetä yksilöimään.</a:t>
            </a:r>
          </a:p>
          <a:p>
            <a:pPr marL="0" indent="0">
              <a:lnSpc>
                <a:spcPct val="90000"/>
              </a:lnSpc>
              <a:spcBef>
                <a:spcPts val="100"/>
              </a:spcBef>
              <a:spcAft>
                <a:spcPts val="0"/>
              </a:spcAft>
              <a:buNone/>
            </a:pPr>
            <a:endParaRPr lang="fi-FI" sz="1400">
              <a:latin typeface="Calibri" panose="020F0502020204030204" pitchFamily="34" charset="0"/>
              <a:ea typeface="Calibri" panose="020F0502020204030204" pitchFamily="34" charset="0"/>
            </a:endParaRPr>
          </a:p>
          <a:p>
            <a:pPr marL="71755">
              <a:lnSpc>
                <a:spcPct val="90000"/>
              </a:lnSpc>
              <a:spcBef>
                <a:spcPts val="100"/>
              </a:spcBef>
              <a:spcAft>
                <a:spcPts val="0"/>
              </a:spcAft>
            </a:pPr>
            <a:r>
              <a:rPr lang="fi-FI" sz="1400" spc="0">
                <a:effectLst/>
                <a:latin typeface="Calibri" panose="020F0502020204030204" pitchFamily="34" charset="0"/>
                <a:ea typeface="Arial" panose="020B0604020202020204" pitchFamily="34" charset="0"/>
                <a:cs typeface="Calibri" panose="020F0502020204030204" pitchFamily="34" charset="0"/>
              </a:rPr>
              <a:t>Yhteydenpitoasi voidaan rajoittaa myös silloin, jos yhteydenpitosi on välttämätöntä vanhempien tai perheen</a:t>
            </a:r>
            <a:r>
              <a:rPr lang="fi-FI" sz="1400" spc="-35">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muiden</a:t>
            </a:r>
            <a:r>
              <a:rPr lang="fi-FI" sz="1400" spc="-40">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lasten,</a:t>
            </a:r>
            <a:r>
              <a:rPr lang="fi-FI" sz="1400" spc="-35">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perhekodin</a:t>
            </a:r>
            <a:r>
              <a:rPr lang="fi-FI" sz="1400" spc="-40">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tai</a:t>
            </a:r>
            <a:r>
              <a:rPr lang="fi-FI" sz="1400" spc="-35">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laitoksen</a:t>
            </a:r>
            <a:r>
              <a:rPr lang="fi-FI" sz="1400" spc="-40">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muiden</a:t>
            </a:r>
            <a:r>
              <a:rPr lang="fi-FI" sz="1400" spc="-35">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lasten</a:t>
            </a:r>
            <a:r>
              <a:rPr lang="fi-FI" sz="1400" spc="-40">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tai</a:t>
            </a:r>
            <a:r>
              <a:rPr lang="fi-FI" sz="1400" spc="-35">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henkilöstön</a:t>
            </a:r>
            <a:r>
              <a:rPr lang="fi-FI" sz="1400" spc="-40">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turvallisuuden</a:t>
            </a:r>
            <a:r>
              <a:rPr lang="fi-FI" sz="1400" spc="-35">
                <a:effectLst/>
                <a:latin typeface="Calibri" panose="020F0502020204030204" pitchFamily="34" charset="0"/>
                <a:ea typeface="Arial" panose="020B0604020202020204" pitchFamily="34" charset="0"/>
                <a:cs typeface="Calibri" panose="020F0502020204030204" pitchFamily="34" charset="0"/>
              </a:rPr>
              <a:t> </a:t>
            </a:r>
            <a:r>
              <a:rPr lang="fi-FI" sz="1400" spc="0">
                <a:effectLst/>
                <a:latin typeface="Calibri" panose="020F0502020204030204" pitchFamily="34" charset="0"/>
                <a:ea typeface="Arial" panose="020B0604020202020204" pitchFamily="34" charset="0"/>
                <a:cs typeface="Calibri" panose="020F0502020204030204" pitchFamily="34" charset="0"/>
              </a:rPr>
              <a:t>vuoksi.</a:t>
            </a:r>
          </a:p>
          <a:p>
            <a:pPr marL="71755">
              <a:lnSpc>
                <a:spcPct val="90000"/>
              </a:lnSpc>
              <a:spcBef>
                <a:spcPts val="100"/>
              </a:spcBef>
              <a:spcAft>
                <a:spcPts val="0"/>
              </a:spcAft>
            </a:pPr>
            <a:endParaRPr lang="fi-FI" sz="1400" spc="0">
              <a:effectLst/>
              <a:latin typeface="Calibri" panose="020F0502020204030204" pitchFamily="34" charset="0"/>
              <a:ea typeface="Arial" panose="020B0604020202020204" pitchFamily="34" charset="0"/>
              <a:cs typeface="Calibri" panose="020F0502020204030204" pitchFamily="34" charset="0"/>
            </a:endParaRPr>
          </a:p>
          <a:p>
            <a:pPr marL="71755">
              <a:lnSpc>
                <a:spcPct val="90000"/>
              </a:lnSpc>
              <a:spcBef>
                <a:spcPts val="100"/>
              </a:spcBef>
            </a:pPr>
            <a:r>
              <a:rPr lang="fi-FI" sz="1400">
                <a:latin typeface="Calibri" panose="020F0502020204030204" pitchFamily="34" charset="0"/>
                <a:ea typeface="Calibri" panose="020F0502020204030204" pitchFamily="34" charset="0"/>
              </a:rPr>
              <a:t>Yhteydenpidon</a:t>
            </a:r>
            <a:r>
              <a:rPr lang="fi-FI" sz="1400" spc="-55">
                <a:latin typeface="Calibri" panose="020F0502020204030204" pitchFamily="34" charset="0"/>
                <a:ea typeface="Calibri" panose="020F0502020204030204" pitchFamily="34" charset="0"/>
              </a:rPr>
              <a:t> </a:t>
            </a:r>
            <a:r>
              <a:rPr lang="fi-FI" sz="1400">
                <a:latin typeface="Calibri" panose="020F0502020204030204" pitchFamily="34" charset="0"/>
                <a:ea typeface="Calibri" panose="020F0502020204030204" pitchFamily="34" charset="0"/>
              </a:rPr>
              <a:t>rajoittamisesta</a:t>
            </a:r>
            <a:r>
              <a:rPr lang="fi-FI" sz="1400" spc="-55">
                <a:latin typeface="Calibri" panose="020F0502020204030204" pitchFamily="34" charset="0"/>
                <a:ea typeface="Calibri" panose="020F0502020204030204" pitchFamily="34" charset="0"/>
              </a:rPr>
              <a:t> </a:t>
            </a:r>
            <a:r>
              <a:rPr lang="fi-FI" sz="1400">
                <a:latin typeface="Calibri" panose="020F0502020204030204" pitchFamily="34" charset="0"/>
                <a:ea typeface="Calibri" panose="020F0502020204030204" pitchFamily="34" charset="0"/>
              </a:rPr>
              <a:t>voi</a:t>
            </a:r>
            <a:r>
              <a:rPr lang="fi-FI" sz="1400" spc="-55">
                <a:latin typeface="Calibri" panose="020F0502020204030204" pitchFamily="34" charset="0"/>
                <a:ea typeface="Calibri" panose="020F0502020204030204" pitchFamily="34" charset="0"/>
              </a:rPr>
              <a:t> </a:t>
            </a:r>
            <a:r>
              <a:rPr lang="fi-FI" sz="1400">
                <a:latin typeface="Calibri" panose="020F0502020204030204" pitchFamily="34" charset="0"/>
                <a:ea typeface="Calibri" panose="020F0502020204030204" pitchFamily="34" charset="0"/>
              </a:rPr>
              <a:t>päättää</a:t>
            </a:r>
            <a:r>
              <a:rPr lang="fi-FI" sz="1400" spc="-55">
                <a:latin typeface="Calibri" panose="020F0502020204030204" pitchFamily="34" charset="0"/>
                <a:ea typeface="Calibri" panose="020F0502020204030204" pitchFamily="34" charset="0"/>
              </a:rPr>
              <a:t> </a:t>
            </a:r>
            <a:r>
              <a:rPr lang="fi-FI" sz="1400" u="heavy">
                <a:latin typeface="Calibri" panose="020F0502020204030204" pitchFamily="34" charset="0"/>
                <a:ea typeface="Calibri" panose="020F0502020204030204" pitchFamily="34" charset="0"/>
              </a:rPr>
              <a:t>ainoastaan</a:t>
            </a:r>
            <a:r>
              <a:rPr lang="fi-FI" sz="1400" spc="-55">
                <a:latin typeface="Calibri" panose="020F0502020204030204" pitchFamily="34" charset="0"/>
                <a:ea typeface="Calibri" panose="020F0502020204030204" pitchFamily="34" charset="0"/>
              </a:rPr>
              <a:t> </a:t>
            </a:r>
            <a:r>
              <a:rPr lang="fi-FI" sz="1400">
                <a:latin typeface="Calibri" panose="020F0502020204030204" pitchFamily="34" charset="0"/>
                <a:ea typeface="Calibri" panose="020F0502020204030204" pitchFamily="34" charset="0"/>
              </a:rPr>
              <a:t>lastensuojelulaitoksen</a:t>
            </a:r>
            <a:r>
              <a:rPr lang="fi-FI" sz="1400" spc="-55">
                <a:latin typeface="Calibri" panose="020F0502020204030204" pitchFamily="34" charset="0"/>
                <a:ea typeface="Calibri" panose="020F0502020204030204" pitchFamily="34" charset="0"/>
              </a:rPr>
              <a:t> </a:t>
            </a:r>
            <a:r>
              <a:rPr lang="fi-FI" sz="1400">
                <a:latin typeface="Calibri" panose="020F0502020204030204" pitchFamily="34" charset="0"/>
                <a:ea typeface="Calibri" panose="020F0502020204030204" pitchFamily="34" charset="0"/>
              </a:rPr>
              <a:t>johtaja tai hänen sijainen</a:t>
            </a:r>
            <a:r>
              <a:rPr lang="fi-FI" sz="1400" spc="-55">
                <a:latin typeface="Calibri" panose="020F0502020204030204" pitchFamily="34" charset="0"/>
                <a:ea typeface="Calibri" panose="020F0502020204030204" pitchFamily="34" charset="0"/>
              </a:rPr>
              <a:t> </a:t>
            </a:r>
            <a:r>
              <a:rPr lang="fi-FI" sz="1400">
                <a:latin typeface="Calibri" panose="020F0502020204030204" pitchFamily="34" charset="0"/>
                <a:ea typeface="Calibri" panose="020F0502020204030204" pitchFamily="34" charset="0"/>
              </a:rPr>
              <a:t>(max</a:t>
            </a:r>
            <a:r>
              <a:rPr lang="fi-FI" sz="1400" spc="-55">
                <a:latin typeface="Calibri" panose="020F0502020204030204" pitchFamily="34" charset="0"/>
                <a:ea typeface="Calibri" panose="020F0502020204030204" pitchFamily="34" charset="0"/>
              </a:rPr>
              <a:t> </a:t>
            </a:r>
            <a:r>
              <a:rPr lang="fi-FI" sz="1400">
                <a:latin typeface="Calibri" panose="020F0502020204030204" pitchFamily="34" charset="0"/>
                <a:ea typeface="Calibri" panose="020F0502020204030204" pitchFamily="34" charset="0"/>
              </a:rPr>
              <a:t>30</a:t>
            </a:r>
            <a:r>
              <a:rPr lang="fi-FI" sz="1400" spc="-55">
                <a:latin typeface="Calibri" panose="020F0502020204030204" pitchFamily="34" charset="0"/>
                <a:ea typeface="Calibri" panose="020F0502020204030204" pitchFamily="34" charset="0"/>
              </a:rPr>
              <a:t> </a:t>
            </a:r>
            <a:r>
              <a:rPr lang="fi-FI" sz="1400">
                <a:latin typeface="Calibri" panose="020F0502020204030204" pitchFamily="34" charset="0"/>
                <a:ea typeface="Calibri" panose="020F0502020204030204" pitchFamily="34" charset="0"/>
              </a:rPr>
              <a:t>vrk)</a:t>
            </a:r>
            <a:r>
              <a:rPr lang="fi-FI" sz="1400" spc="-55">
                <a:latin typeface="Calibri" panose="020F0502020204030204" pitchFamily="34" charset="0"/>
                <a:ea typeface="Calibri" panose="020F0502020204030204" pitchFamily="34" charset="0"/>
              </a:rPr>
              <a:t> </a:t>
            </a:r>
            <a:r>
              <a:rPr lang="fi-FI" sz="1400">
                <a:latin typeface="Calibri" panose="020F0502020204030204" pitchFamily="34" charset="0"/>
                <a:ea typeface="Calibri" panose="020F0502020204030204" pitchFamily="34" charset="0"/>
              </a:rPr>
              <a:t>tai</a:t>
            </a:r>
            <a:r>
              <a:rPr lang="fi-FI" sz="1400" spc="-55">
                <a:latin typeface="Calibri" panose="020F0502020204030204" pitchFamily="34" charset="0"/>
                <a:ea typeface="Calibri" panose="020F0502020204030204" pitchFamily="34" charset="0"/>
              </a:rPr>
              <a:t> </a:t>
            </a:r>
            <a:r>
              <a:rPr lang="fi-FI" sz="1400">
                <a:latin typeface="Calibri" panose="020F0502020204030204" pitchFamily="34" charset="0"/>
                <a:ea typeface="Calibri" panose="020F0502020204030204" pitchFamily="34" charset="0"/>
              </a:rPr>
              <a:t>johtava sosiaalihuollon viranhaltija tai hänen määräämänsä muu virkasuhteessa oleva sosiaalityöntekijä.</a:t>
            </a:r>
            <a:endParaRPr lang="fi-FI" sz="1400" spc="0">
              <a:effectLst/>
              <a:latin typeface="Calibri" panose="020F0502020204030204" pitchFamily="34" charset="0"/>
              <a:ea typeface="Arial" panose="020B0604020202020204" pitchFamily="34" charset="0"/>
              <a:cs typeface="Calibri" panose="020F0502020204030204" pitchFamily="34" charset="0"/>
            </a:endParaRPr>
          </a:p>
          <a:p>
            <a:pPr marL="71755">
              <a:lnSpc>
                <a:spcPct val="90000"/>
              </a:lnSpc>
              <a:spcBef>
                <a:spcPts val="100"/>
              </a:spcBef>
              <a:spcAft>
                <a:spcPts val="0"/>
              </a:spcAft>
            </a:pPr>
            <a:endParaRPr lang="fi-FI" sz="1400" spc="0">
              <a:effectLst/>
              <a:latin typeface="Calibri" panose="020F0502020204030204" pitchFamily="34" charset="0"/>
              <a:ea typeface="Arial" panose="020B0604020202020204" pitchFamily="34" charset="0"/>
              <a:cs typeface="Calibri" panose="020F0502020204030204" pitchFamily="34" charset="0"/>
            </a:endParaRPr>
          </a:p>
          <a:p>
            <a:pPr marL="71755">
              <a:lnSpc>
                <a:spcPct val="90000"/>
              </a:lnSpc>
              <a:spcBef>
                <a:spcPts val="105"/>
              </a:spcBef>
            </a:pPr>
            <a:r>
              <a:rPr lang="fi-FI" sz="1400" b="1">
                <a:latin typeface="Calibri" panose="020F0502020204030204" pitchFamily="34" charset="0"/>
                <a:ea typeface="Calibri" panose="020F0502020204030204" pitchFamily="34" charset="0"/>
              </a:rPr>
              <a:t>päätös</a:t>
            </a:r>
            <a:r>
              <a:rPr lang="fi-FI" sz="1400" b="1" spc="-30">
                <a:latin typeface="Calibri" panose="020F0502020204030204" pitchFamily="34" charset="0"/>
                <a:ea typeface="Calibri" panose="020F0502020204030204" pitchFamily="34" charset="0"/>
              </a:rPr>
              <a:t> </a:t>
            </a:r>
            <a:r>
              <a:rPr lang="fi-FI" sz="1400" b="1">
                <a:latin typeface="Calibri" panose="020F0502020204030204" pitchFamily="34" charset="0"/>
                <a:ea typeface="Calibri" panose="020F0502020204030204" pitchFamily="34" charset="0"/>
              </a:rPr>
              <a:t>on</a:t>
            </a:r>
            <a:r>
              <a:rPr lang="fi-FI" sz="1400" b="1" spc="-30">
                <a:latin typeface="Calibri" panose="020F0502020204030204" pitchFamily="34" charset="0"/>
                <a:ea typeface="Calibri" panose="020F0502020204030204" pitchFamily="34" charset="0"/>
              </a:rPr>
              <a:t> </a:t>
            </a:r>
            <a:r>
              <a:rPr lang="fi-FI" sz="1400" b="1" spc="-10">
                <a:latin typeface="Calibri" panose="020F0502020204030204" pitchFamily="34" charset="0"/>
                <a:ea typeface="Calibri" panose="020F0502020204030204" pitchFamily="34" charset="0"/>
              </a:rPr>
              <a:t>valituskelpoinen.</a:t>
            </a:r>
            <a:endParaRPr lang="fi-FI" sz="1400" b="1">
              <a:latin typeface="Calibri" panose="020F0502020204030204" pitchFamily="34" charset="0"/>
              <a:ea typeface="Calibri" panose="020F0502020204030204" pitchFamily="34" charset="0"/>
            </a:endParaRPr>
          </a:p>
          <a:p>
            <a:pPr marL="71755">
              <a:lnSpc>
                <a:spcPct val="90000"/>
              </a:lnSpc>
              <a:spcBef>
                <a:spcPts val="105"/>
              </a:spcBef>
            </a:pPr>
            <a:endParaRPr lang="fi-FI" sz="1400">
              <a:effectLst/>
              <a:latin typeface="Calibri" panose="020F0502020204030204" pitchFamily="34" charset="0"/>
              <a:ea typeface="Calibri" panose="020F0502020204030204" pitchFamily="34" charset="0"/>
              <a:cs typeface="Calibri" panose="020F0502020204030204" pitchFamily="34" charset="0"/>
            </a:endParaRPr>
          </a:p>
          <a:p>
            <a:pPr marL="71755">
              <a:lnSpc>
                <a:spcPct val="90000"/>
              </a:lnSpc>
              <a:spcBef>
                <a:spcPts val="105"/>
              </a:spcBef>
              <a:spcAft>
                <a:spcPts val="0"/>
              </a:spcAft>
            </a:pPr>
            <a:endParaRPr lang="fi-FI" sz="140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98112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26078FC2-47F7-FCBE-4900-C380DD9794F0}"/>
              </a:ext>
            </a:extLst>
          </p:cNvPr>
          <p:cNvSpPr>
            <a:spLocks noGrp="1"/>
          </p:cNvSpPr>
          <p:nvPr>
            <p:ph type="title"/>
          </p:nvPr>
        </p:nvSpPr>
        <p:spPr>
          <a:xfrm>
            <a:off x="994087" y="1130603"/>
            <a:ext cx="3342442" cy="4596794"/>
          </a:xfrm>
        </p:spPr>
        <p:txBody>
          <a:bodyPr anchor="ctr">
            <a:normAutofit/>
          </a:bodyPr>
          <a:lstStyle/>
          <a:p>
            <a:r>
              <a:rPr lang="fi-FI" sz="2500" b="1">
                <a:solidFill>
                  <a:srgbClr val="EBEBEB"/>
                </a:solidFill>
                <a:effectLst/>
                <a:latin typeface="Calibri" panose="020F0502020204030204" pitchFamily="34" charset="0"/>
                <a:ea typeface="Calibri" panose="020F0502020204030204" pitchFamily="34" charset="0"/>
              </a:rPr>
              <a:t>Aineen</a:t>
            </a:r>
            <a:r>
              <a:rPr lang="fi-FI" sz="2500" b="1" spc="-45">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tai</a:t>
            </a:r>
            <a:r>
              <a:rPr lang="fi-FI" sz="2500" b="1" spc="-35">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esineen</a:t>
            </a:r>
            <a:r>
              <a:rPr lang="fi-FI" sz="2500" b="1" spc="-35">
                <a:solidFill>
                  <a:srgbClr val="EBEBEB"/>
                </a:solidFill>
                <a:effectLst/>
                <a:latin typeface="Calibri" panose="020F0502020204030204" pitchFamily="34" charset="0"/>
                <a:ea typeface="Calibri" panose="020F0502020204030204" pitchFamily="34" charset="0"/>
              </a:rPr>
              <a:t> </a:t>
            </a:r>
            <a:r>
              <a:rPr lang="fi-FI" sz="2500" b="1" spc="-35">
                <a:solidFill>
                  <a:srgbClr val="EBEBEB"/>
                </a:solidFill>
                <a:latin typeface="Calibri" panose="020F0502020204030204" pitchFamily="34" charset="0"/>
                <a:ea typeface="Calibri" panose="020F0502020204030204" pitchFamily="34" charset="0"/>
              </a:rPr>
              <a:t>poisotottaminen lastensuojelulaitoksessa</a:t>
            </a:r>
            <a:r>
              <a:rPr lang="fi-FI" sz="2500" b="1" spc="-35">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65</a:t>
            </a:r>
            <a:r>
              <a:rPr lang="fi-FI" sz="2500" b="1" spc="-35">
                <a:solidFill>
                  <a:srgbClr val="EBEBEB"/>
                </a:solidFill>
                <a:effectLst/>
                <a:latin typeface="Calibri" panose="020F0502020204030204" pitchFamily="34" charset="0"/>
                <a:ea typeface="Calibri" panose="020F0502020204030204" pitchFamily="34" charset="0"/>
              </a:rPr>
              <a:t> </a:t>
            </a:r>
            <a:r>
              <a:rPr lang="fi-FI" sz="2500" b="1" spc="-50">
                <a:solidFill>
                  <a:srgbClr val="EBEBEB"/>
                </a:solidFill>
                <a:effectLst/>
                <a:latin typeface="Calibri" panose="020F0502020204030204" pitchFamily="34" charset="0"/>
                <a:ea typeface="Calibri" panose="020F0502020204030204" pitchFamily="34" charset="0"/>
              </a:rPr>
              <a:t>§</a:t>
            </a:r>
            <a:br>
              <a:rPr lang="fi-FI" sz="2500" b="1">
                <a:solidFill>
                  <a:srgbClr val="EBEBEB"/>
                </a:solidFill>
                <a:effectLst/>
                <a:latin typeface="Calibri" panose="020F0502020204030204" pitchFamily="34" charset="0"/>
                <a:ea typeface="Calibri" panose="020F0502020204030204" pitchFamily="34" charset="0"/>
              </a:rPr>
            </a:br>
            <a:endParaRPr lang="fi-FI" sz="2500">
              <a:solidFill>
                <a:srgbClr val="EBEBEB"/>
              </a:solidFill>
            </a:endParaRPr>
          </a:p>
        </p:txBody>
      </p:sp>
      <p:sp>
        <p:nvSpPr>
          <p:cNvPr id="3" name="Sisällön paikkamerkki 2">
            <a:extLst>
              <a:ext uri="{FF2B5EF4-FFF2-40B4-BE49-F238E27FC236}">
                <a16:creationId xmlns:a16="http://schemas.microsoft.com/office/drawing/2014/main" id="{EAB0F8EE-3626-55DB-BEAD-C36996EA4D3D}"/>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905"/>
              </a:spcBef>
            </a:pPr>
            <a:r>
              <a:rPr lang="fi-FI" sz="1400">
                <a:effectLst/>
                <a:latin typeface="Calibri" panose="020F0502020204030204" pitchFamily="34" charset="0"/>
                <a:ea typeface="Calibri" panose="020F0502020204030204" pitchFamily="34" charset="0"/>
              </a:rPr>
              <a:t>Jos</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sinulla</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on</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hallussasi</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päihtymistarkoituksessa</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käytettävää</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ainetta</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tai</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tällaisen</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aineen</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käyttöön</a:t>
            </a:r>
            <a:r>
              <a:rPr lang="fi-FI" sz="1400" spc="-5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erityisesti soveltuvia</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välineitä</a:t>
            </a:r>
            <a:r>
              <a:rPr lang="fi-FI" sz="1400" b="1">
                <a:effectLst/>
                <a:latin typeface="Calibri" panose="020F0502020204030204" pitchFamily="34" charset="0"/>
                <a:ea typeface="Calibri" panose="020F0502020204030204" pitchFamily="34" charset="0"/>
              </a:rPr>
              <a:t>,</a:t>
            </a:r>
            <a:r>
              <a:rPr lang="fi-FI" sz="1400" b="1" spc="-5">
                <a:effectLst/>
                <a:latin typeface="Calibri" panose="020F0502020204030204" pitchFamily="34" charset="0"/>
                <a:ea typeface="Calibri" panose="020F0502020204030204" pitchFamily="34" charset="0"/>
              </a:rPr>
              <a:t> </a:t>
            </a:r>
            <a:r>
              <a:rPr lang="fi-FI" sz="1400" b="1">
                <a:effectLst/>
                <a:latin typeface="Calibri" panose="020F0502020204030204" pitchFamily="34" charset="0"/>
                <a:ea typeface="Calibri" panose="020F0502020204030204" pitchFamily="34" charset="0"/>
              </a:rPr>
              <a:t>ne</a:t>
            </a:r>
            <a:r>
              <a:rPr lang="fi-FI" sz="1400" b="1" spc="-5">
                <a:effectLst/>
                <a:latin typeface="Calibri" panose="020F0502020204030204" pitchFamily="34" charset="0"/>
                <a:ea typeface="Calibri" panose="020F0502020204030204" pitchFamily="34" charset="0"/>
              </a:rPr>
              <a:t> </a:t>
            </a:r>
            <a:r>
              <a:rPr lang="fi-FI" sz="1400" b="1">
                <a:effectLst/>
                <a:latin typeface="Calibri" panose="020F0502020204030204" pitchFamily="34" charset="0"/>
                <a:ea typeface="Calibri" panose="020F0502020204030204" pitchFamily="34" charset="0"/>
              </a:rPr>
              <a:t>on</a:t>
            </a:r>
            <a:r>
              <a:rPr lang="fi-FI" sz="1400" b="1" spc="-5">
                <a:effectLst/>
                <a:latin typeface="Calibri" panose="020F0502020204030204" pitchFamily="34" charset="0"/>
                <a:ea typeface="Calibri" panose="020F0502020204030204" pitchFamily="34" charset="0"/>
              </a:rPr>
              <a:t> </a:t>
            </a:r>
            <a:r>
              <a:rPr lang="fi-FI" sz="1400" b="1">
                <a:effectLst/>
                <a:latin typeface="Calibri" panose="020F0502020204030204" pitchFamily="34" charset="0"/>
                <a:ea typeface="Calibri" panose="020F0502020204030204" pitchFamily="34" charset="0"/>
              </a:rPr>
              <a:t>otettava pois</a:t>
            </a:r>
            <a:r>
              <a:rPr lang="fi-FI" sz="1400" b="1"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sinulta</a:t>
            </a:r>
            <a:r>
              <a:rPr lang="fi-FI" sz="1400" spc="-5">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Samoin</a:t>
            </a:r>
            <a:r>
              <a:rPr lang="fi-FI" sz="1400" spc="-5">
                <a:effectLst/>
                <a:latin typeface="Calibri" panose="020F0502020204030204" pitchFamily="34" charset="0"/>
                <a:ea typeface="Calibri" panose="020F0502020204030204" pitchFamily="34" charset="0"/>
              </a:rPr>
              <a:t> </a:t>
            </a:r>
            <a:r>
              <a:rPr lang="fi-FI" sz="1400" b="1">
                <a:effectLst/>
                <a:latin typeface="Calibri" panose="020F0502020204030204" pitchFamily="34" charset="0"/>
                <a:ea typeface="Calibri" panose="020F0502020204030204" pitchFamily="34" charset="0"/>
              </a:rPr>
              <a:t>on</a:t>
            </a:r>
            <a:r>
              <a:rPr lang="fi-FI" sz="1400" b="1" spc="-5">
                <a:effectLst/>
                <a:latin typeface="Calibri" panose="020F0502020204030204" pitchFamily="34" charset="0"/>
                <a:ea typeface="Calibri" panose="020F0502020204030204" pitchFamily="34" charset="0"/>
              </a:rPr>
              <a:t> </a:t>
            </a:r>
            <a:r>
              <a:rPr lang="fi-FI" sz="1400" b="1">
                <a:effectLst/>
                <a:latin typeface="Calibri" panose="020F0502020204030204" pitchFamily="34" charset="0"/>
                <a:ea typeface="Calibri" panose="020F0502020204030204" pitchFamily="34" charset="0"/>
              </a:rPr>
              <a:t>otettava</a:t>
            </a:r>
            <a:r>
              <a:rPr lang="fi-FI" sz="1400" b="1" spc="-5">
                <a:effectLst/>
                <a:latin typeface="Calibri" panose="020F0502020204030204" pitchFamily="34" charset="0"/>
                <a:ea typeface="Calibri" panose="020F0502020204030204" pitchFamily="34" charset="0"/>
              </a:rPr>
              <a:t> sinulta pois </a:t>
            </a:r>
            <a:r>
              <a:rPr lang="fi-FI" sz="1400">
                <a:effectLst/>
                <a:latin typeface="Calibri" panose="020F0502020204030204" pitchFamily="34" charset="0"/>
                <a:ea typeface="Calibri" panose="020F0502020204030204" pitchFamily="34" charset="0"/>
              </a:rPr>
              <a:t>sinulla olevat</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aineet</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ja</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esineet,</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jotka</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on</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tarkoitettu</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itsesi</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tai</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toisen</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henkilön</a:t>
            </a:r>
            <a:r>
              <a:rPr lang="fi-FI" sz="1400" spc="-3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vahingoittamiseen.</a:t>
            </a:r>
            <a:r>
              <a:rPr lang="fi-FI" sz="1400" spc="-35">
                <a:effectLst/>
                <a:latin typeface="Calibri" panose="020F0502020204030204" pitchFamily="34" charset="0"/>
                <a:ea typeface="Calibri" panose="020F0502020204030204" pitchFamily="34" charset="0"/>
              </a:rPr>
              <a:t> </a:t>
            </a:r>
          </a:p>
          <a:p>
            <a:pPr marL="71755">
              <a:lnSpc>
                <a:spcPct val="90000"/>
              </a:lnSpc>
              <a:spcBef>
                <a:spcPts val="905"/>
              </a:spcBef>
            </a:pPr>
            <a:r>
              <a:rPr lang="fi-FI" sz="1400">
                <a:effectLst/>
                <a:latin typeface="Calibri" panose="020F0502020204030204" pitchFamily="34" charset="0"/>
                <a:ea typeface="Calibri" panose="020F0502020204030204" pitchFamily="34" charset="0"/>
              </a:rPr>
              <a:t>Sinulta </a:t>
            </a:r>
            <a:r>
              <a:rPr lang="fi-FI" sz="1400" b="1">
                <a:effectLst/>
                <a:latin typeface="Calibri" panose="020F0502020204030204" pitchFamily="34" charset="0"/>
                <a:ea typeface="Calibri" panose="020F0502020204030204" pitchFamily="34" charset="0"/>
              </a:rPr>
              <a:t>saadaa ottaa </a:t>
            </a:r>
            <a:r>
              <a:rPr lang="fi-FI" sz="1400">
                <a:effectLst/>
                <a:latin typeface="Calibri" panose="020F0502020204030204" pitchFamily="34" charset="0"/>
                <a:ea typeface="Calibri" panose="020F0502020204030204" pitchFamily="34" charset="0"/>
              </a:rPr>
              <a:t>pois aineet</a:t>
            </a:r>
            <a:r>
              <a:rPr lang="fi-FI" sz="1400" spc="-1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ja</a:t>
            </a:r>
            <a:r>
              <a:rPr lang="fi-FI" sz="1400" spc="-1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esineet,</a:t>
            </a:r>
            <a:r>
              <a:rPr lang="fi-FI" sz="1400" spc="-1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jotka</a:t>
            </a:r>
            <a:r>
              <a:rPr lang="fi-FI" sz="1400" spc="-1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ominaisuuksiensa</a:t>
            </a:r>
            <a:r>
              <a:rPr lang="fi-FI" sz="1400" spc="-1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puolesta</a:t>
            </a:r>
            <a:r>
              <a:rPr lang="fi-FI" sz="1400" spc="-1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soveltuvat</a:t>
            </a:r>
            <a:r>
              <a:rPr lang="fi-FI" sz="1400" spc="-1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vaarantamaan</a:t>
            </a:r>
            <a:r>
              <a:rPr lang="fi-FI" sz="1400" spc="-1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sinun</a:t>
            </a:r>
            <a:r>
              <a:rPr lang="fi-FI" sz="1400" spc="-1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omaa</a:t>
            </a:r>
            <a:r>
              <a:rPr lang="fi-FI" sz="1400" spc="-1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tai toisen</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henkilön</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henkeä,</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terveyttä</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tai</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turvallisuutta</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tai</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vahingoittamaan</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omaisuutta,</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jos</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on</a:t>
            </a:r>
            <a:r>
              <a:rPr lang="fi-FI" sz="1400" spc="-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todennäköistä, että käytät aineita tai esineitä tässä momentissa tarkoitetulla tavalla. </a:t>
            </a:r>
            <a:endParaRPr lang="fi-FI" sz="1400">
              <a:latin typeface="Calibri" panose="020F0502020204030204" pitchFamily="34" charset="0"/>
              <a:ea typeface="Calibri" panose="020F0502020204030204" pitchFamily="34" charset="0"/>
            </a:endParaRPr>
          </a:p>
          <a:p>
            <a:pPr marL="71755">
              <a:lnSpc>
                <a:spcPct val="90000"/>
              </a:lnSpc>
              <a:spcBef>
                <a:spcPts val="905"/>
              </a:spcBef>
            </a:pPr>
            <a:r>
              <a:rPr lang="fi-FI" sz="1400">
                <a:latin typeface="Calibri" panose="020F0502020204030204" pitchFamily="34" charset="0"/>
                <a:ea typeface="Calibri" panose="020F0502020204030204" pitchFamily="34" charset="0"/>
              </a:rPr>
              <a:t>Sinulta saadaa ottaa pois l</a:t>
            </a:r>
            <a:r>
              <a:rPr lang="fi-FI" sz="1400">
                <a:effectLst/>
                <a:latin typeface="Calibri" panose="020F0502020204030204" pitchFamily="34" charset="0"/>
                <a:ea typeface="Calibri" panose="020F0502020204030204" pitchFamily="34" charset="0"/>
              </a:rPr>
              <a:t>isäksi sinulla olevat sinun omaasi tai toisten lasten sijaishuollon järjestämistä tai laitoksen yleistä järjestystä todennäköisesti vakavasti haittaavat aineet ja esineet.  </a:t>
            </a:r>
          </a:p>
          <a:p>
            <a:pPr marL="71755" marR="62865">
              <a:lnSpc>
                <a:spcPct val="90000"/>
              </a:lnSpc>
              <a:spcBef>
                <a:spcPts val="795"/>
              </a:spcBef>
              <a:spcAft>
                <a:spcPts val="0"/>
              </a:spcAft>
            </a:pPr>
            <a:r>
              <a:rPr lang="fi-FI" sz="1400">
                <a:effectLst/>
                <a:latin typeface="Calibri" panose="020F0502020204030204" pitchFamily="34" charset="0"/>
                <a:ea typeface="Calibri" panose="020F0502020204030204" pitchFamily="34" charset="0"/>
              </a:rPr>
              <a:t>Jos</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sinulla</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on</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hallussasi</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tuotteita,</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joita</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alle</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18-vuotias</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ei</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tupakkalain</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(549/2016)</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118</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§:n</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mukaan</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saa</a:t>
            </a:r>
            <a:r>
              <a:rPr lang="fi-FI" sz="1400" spc="-2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pitää hallussaan,</a:t>
            </a:r>
            <a:r>
              <a:rPr lang="fi-FI" sz="1400" spc="-3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voidaan</a:t>
            </a:r>
            <a:r>
              <a:rPr lang="fi-FI" sz="1400" spc="-3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ne</a:t>
            </a:r>
            <a:r>
              <a:rPr lang="fi-FI" sz="1400" spc="-3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ottaa</a:t>
            </a:r>
            <a:r>
              <a:rPr lang="fi-FI" sz="1400" spc="-30">
                <a:effectLst/>
                <a:latin typeface="Calibri" panose="020F0502020204030204" pitchFamily="34" charset="0"/>
                <a:ea typeface="Calibri" panose="020F0502020204030204" pitchFamily="34" charset="0"/>
              </a:rPr>
              <a:t> sinulta pois</a:t>
            </a:r>
            <a:r>
              <a:rPr lang="fi-FI" sz="1400">
                <a:effectLst/>
                <a:latin typeface="Calibri" panose="020F0502020204030204" pitchFamily="34" charset="0"/>
                <a:ea typeface="Calibri" panose="020F0502020204030204" pitchFamily="34" charset="0"/>
              </a:rPr>
              <a:t>.</a:t>
            </a:r>
            <a:r>
              <a:rPr lang="fi-FI" sz="1400" spc="-30">
                <a:effectLst/>
                <a:latin typeface="Calibri" panose="020F0502020204030204" pitchFamily="34" charset="0"/>
                <a:ea typeface="Calibri" panose="020F0502020204030204" pitchFamily="34" charset="0"/>
              </a:rPr>
              <a:t> </a:t>
            </a:r>
            <a:endParaRPr lang="fi-FI" sz="1400" spc="-30">
              <a:latin typeface="Calibri" panose="020F0502020204030204" pitchFamily="34" charset="0"/>
              <a:ea typeface="Calibri" panose="020F0502020204030204" pitchFamily="34" charset="0"/>
            </a:endParaRPr>
          </a:p>
          <a:p>
            <a:pPr marL="71755" marR="130175">
              <a:lnSpc>
                <a:spcPct val="90000"/>
              </a:lnSpc>
              <a:spcBef>
                <a:spcPts val="795"/>
              </a:spcBef>
              <a:spcAft>
                <a:spcPts val="0"/>
              </a:spcAft>
            </a:pPr>
            <a:r>
              <a:rPr lang="fi-FI" sz="1400">
                <a:latin typeface="Calibri" panose="020F0502020204030204" pitchFamily="34" charset="0"/>
                <a:ea typeface="Calibri" panose="020F0502020204030204" pitchFamily="34" charset="0"/>
              </a:rPr>
              <a:t>Sinulta pois otettu </a:t>
            </a:r>
            <a:r>
              <a:rPr lang="fi-FI" sz="1400">
                <a:effectLst/>
                <a:latin typeface="Calibri" panose="020F0502020204030204" pitchFamily="34" charset="0"/>
                <a:ea typeface="Calibri" panose="020F0502020204030204" pitchFamily="34" charset="0"/>
              </a:rPr>
              <a:t>omaisuus</a:t>
            </a:r>
            <a:r>
              <a:rPr lang="fi-FI" sz="1400" spc="-4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on</a:t>
            </a:r>
            <a:r>
              <a:rPr lang="fi-FI" sz="1400" spc="-4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viimeistään</a:t>
            </a:r>
            <a:r>
              <a:rPr lang="fi-FI" sz="1400" spc="-4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sijaishuollon</a:t>
            </a:r>
            <a:r>
              <a:rPr lang="fi-FI" sz="1400" spc="-4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päättyessä</a:t>
            </a:r>
            <a:r>
              <a:rPr lang="fi-FI" sz="1400" spc="-4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laitoksessa</a:t>
            </a:r>
            <a:r>
              <a:rPr lang="fi-FI" sz="1400" spc="-4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palautettava</a:t>
            </a:r>
            <a:r>
              <a:rPr lang="fi-FI" sz="1400" spc="-45">
                <a:effectLst/>
                <a:latin typeface="Calibri" panose="020F0502020204030204" pitchFamily="34" charset="0"/>
                <a:ea typeface="Calibri" panose="020F0502020204030204" pitchFamily="34" charset="0"/>
              </a:rPr>
              <a:t> </a:t>
            </a:r>
            <a:r>
              <a:rPr lang="fi-FI" sz="1400" spc="-45">
                <a:latin typeface="Calibri" panose="020F0502020204030204" pitchFamily="34" charset="0"/>
                <a:ea typeface="Calibri" panose="020F0502020204030204" pitchFamily="34" charset="0"/>
              </a:rPr>
              <a:t>sinulle</a:t>
            </a:r>
            <a:r>
              <a:rPr lang="fi-FI" sz="1400">
                <a:effectLst/>
                <a:latin typeface="Calibri" panose="020F0502020204030204" pitchFamily="34" charset="0"/>
                <a:ea typeface="Calibri" panose="020F0502020204030204" pitchFamily="34" charset="0"/>
              </a:rPr>
              <a:t>,</a:t>
            </a:r>
            <a:r>
              <a:rPr lang="fi-FI" sz="1400" spc="-4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jollei omaisuuden palauttamisesta tai hävittämisestä muussa laissa toisin säädetä.</a:t>
            </a:r>
          </a:p>
          <a:p>
            <a:pPr marL="71755">
              <a:lnSpc>
                <a:spcPct val="90000"/>
              </a:lnSpc>
              <a:spcBef>
                <a:spcPts val="800"/>
              </a:spcBef>
            </a:pPr>
            <a:r>
              <a:rPr lang="fi-FI" sz="1400" b="1">
                <a:effectLst/>
                <a:latin typeface="Calibri" panose="020F0502020204030204" pitchFamily="34" charset="0"/>
                <a:ea typeface="Calibri" panose="020F0502020204030204" pitchFamily="34" charset="0"/>
              </a:rPr>
              <a:t>Aineen</a:t>
            </a:r>
            <a:r>
              <a:rPr lang="fi-FI" sz="1400" b="1" spc="-60">
                <a:effectLst/>
                <a:latin typeface="Calibri" panose="020F0502020204030204" pitchFamily="34" charset="0"/>
                <a:ea typeface="Calibri" panose="020F0502020204030204" pitchFamily="34" charset="0"/>
              </a:rPr>
              <a:t> </a:t>
            </a:r>
            <a:r>
              <a:rPr lang="fi-FI" sz="1400" b="1">
                <a:effectLst/>
                <a:latin typeface="Calibri" panose="020F0502020204030204" pitchFamily="34" charset="0"/>
                <a:ea typeface="Calibri" panose="020F0502020204030204" pitchFamily="34" charset="0"/>
              </a:rPr>
              <a:t>tai</a:t>
            </a:r>
            <a:r>
              <a:rPr lang="fi-FI" sz="1400" b="1" spc="-50">
                <a:effectLst/>
                <a:latin typeface="Calibri" panose="020F0502020204030204" pitchFamily="34" charset="0"/>
                <a:ea typeface="Calibri" panose="020F0502020204030204" pitchFamily="34" charset="0"/>
              </a:rPr>
              <a:t> </a:t>
            </a:r>
            <a:r>
              <a:rPr lang="fi-FI" sz="1400" b="1">
                <a:effectLst/>
                <a:latin typeface="Calibri" panose="020F0502020204030204" pitchFamily="34" charset="0"/>
                <a:ea typeface="Calibri" panose="020F0502020204030204" pitchFamily="34" charset="0"/>
              </a:rPr>
              <a:t>esineen</a:t>
            </a:r>
            <a:r>
              <a:rPr lang="fi-FI" sz="1400" b="1" spc="-50">
                <a:effectLst/>
                <a:latin typeface="Calibri" panose="020F0502020204030204" pitchFamily="34" charset="0"/>
                <a:ea typeface="Calibri" panose="020F0502020204030204" pitchFamily="34" charset="0"/>
              </a:rPr>
              <a:t> </a:t>
            </a:r>
            <a:r>
              <a:rPr lang="fi-FI" sz="1400" b="1" spc="-50">
                <a:latin typeface="Calibri" panose="020F0502020204030204" pitchFamily="34" charset="0"/>
                <a:ea typeface="Calibri" panose="020F0502020204030204" pitchFamily="34" charset="0"/>
              </a:rPr>
              <a:t>poisottamisesta tehtu</a:t>
            </a:r>
            <a:r>
              <a:rPr lang="fi-FI" sz="1400" b="1" spc="-50">
                <a:effectLst/>
                <a:latin typeface="Calibri" panose="020F0502020204030204" pitchFamily="34" charset="0"/>
                <a:ea typeface="Calibri" panose="020F0502020204030204" pitchFamily="34" charset="0"/>
              </a:rPr>
              <a:t> </a:t>
            </a:r>
            <a:r>
              <a:rPr lang="fi-FI" sz="1400" b="1">
                <a:effectLst/>
                <a:latin typeface="Calibri" panose="020F0502020204030204" pitchFamily="34" charset="0"/>
                <a:ea typeface="Calibri" panose="020F0502020204030204" pitchFamily="34" charset="0"/>
              </a:rPr>
              <a:t>päätös</a:t>
            </a:r>
            <a:r>
              <a:rPr lang="fi-FI" sz="1400" b="1" spc="-50">
                <a:effectLst/>
                <a:latin typeface="Calibri" panose="020F0502020204030204" pitchFamily="34" charset="0"/>
                <a:ea typeface="Calibri" panose="020F0502020204030204" pitchFamily="34" charset="0"/>
              </a:rPr>
              <a:t> </a:t>
            </a:r>
            <a:r>
              <a:rPr lang="fi-FI" sz="1400" b="1">
                <a:effectLst/>
                <a:latin typeface="Calibri" panose="020F0502020204030204" pitchFamily="34" charset="0"/>
                <a:ea typeface="Calibri" panose="020F0502020204030204" pitchFamily="34" charset="0"/>
              </a:rPr>
              <a:t>on</a:t>
            </a:r>
            <a:r>
              <a:rPr lang="fi-FI" sz="1400" b="1" spc="-45">
                <a:effectLst/>
                <a:latin typeface="Calibri" panose="020F0502020204030204" pitchFamily="34" charset="0"/>
                <a:ea typeface="Calibri" panose="020F0502020204030204" pitchFamily="34" charset="0"/>
              </a:rPr>
              <a:t> </a:t>
            </a:r>
            <a:r>
              <a:rPr lang="fi-FI" sz="1400" b="1" spc="-10">
                <a:effectLst/>
                <a:latin typeface="Calibri" panose="020F0502020204030204" pitchFamily="34" charset="0"/>
                <a:ea typeface="Calibri" panose="020F0502020204030204" pitchFamily="34" charset="0"/>
              </a:rPr>
              <a:t>valituskelpoinen.</a:t>
            </a:r>
            <a:endParaRPr lang="fi-FI" sz="1400" b="1">
              <a:effectLst/>
              <a:latin typeface="Calibri" panose="020F0502020204030204" pitchFamily="34" charset="0"/>
              <a:ea typeface="Calibri" panose="020F0502020204030204" pitchFamily="34" charset="0"/>
            </a:endParaRPr>
          </a:p>
          <a:p>
            <a:pPr marL="71755">
              <a:lnSpc>
                <a:spcPct val="90000"/>
              </a:lnSpc>
              <a:spcBef>
                <a:spcPts val="905"/>
              </a:spcBef>
            </a:pPr>
            <a:r>
              <a:rPr lang="fi-FI" sz="1400">
                <a:latin typeface="Calibri" panose="020F0502020204030204" pitchFamily="34" charset="0"/>
                <a:ea typeface="Calibri" panose="020F0502020204030204" pitchFamily="34" charset="0"/>
              </a:rPr>
              <a:t>Poisottamisesta</a:t>
            </a:r>
            <a:r>
              <a:rPr lang="fi-FI" sz="1400">
                <a:effectLst/>
                <a:latin typeface="Calibri" panose="020F0502020204030204" pitchFamily="34" charset="0"/>
                <a:ea typeface="Calibri" panose="020F0502020204030204" pitchFamily="34" charset="0"/>
              </a:rPr>
              <a:t> tehdään kirjaus silloin </a:t>
            </a:r>
            <a:r>
              <a:rPr lang="fi-FI" sz="1400" b="1">
                <a:effectLst/>
                <a:latin typeface="Calibri" panose="020F0502020204030204" pitchFamily="34" charset="0"/>
                <a:ea typeface="Calibri" panose="020F0502020204030204" pitchFamily="34" charset="0"/>
              </a:rPr>
              <a:t>kun tavara palautetaan </a:t>
            </a:r>
            <a:r>
              <a:rPr lang="fi-FI" sz="1400">
                <a:effectLst/>
                <a:latin typeface="Calibri" panose="020F0502020204030204" pitchFamily="34" charset="0"/>
                <a:ea typeface="Calibri" panose="020F0502020204030204" pitchFamily="34" charset="0"/>
              </a:rPr>
              <a:t>lapselle.</a:t>
            </a:r>
          </a:p>
          <a:p>
            <a:pPr marL="71755">
              <a:lnSpc>
                <a:spcPct val="90000"/>
              </a:lnSpc>
              <a:spcBef>
                <a:spcPts val="800"/>
              </a:spcBef>
            </a:pPr>
            <a:r>
              <a:rPr lang="fi-FI" sz="1400">
                <a:effectLst/>
                <a:latin typeface="Calibri" panose="020F0502020204030204" pitchFamily="34" charset="0"/>
                <a:ea typeface="Calibri" panose="020F0502020204030204" pitchFamily="34" charset="0"/>
              </a:rPr>
              <a:t>Jos</a:t>
            </a:r>
            <a:r>
              <a:rPr lang="fi-FI" sz="1400" spc="-6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tavaraa</a:t>
            </a:r>
            <a:r>
              <a:rPr lang="fi-FI" sz="1400" spc="-4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ei</a:t>
            </a:r>
            <a:r>
              <a:rPr lang="fi-FI" sz="1400" spc="-5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palauteta</a:t>
            </a:r>
            <a:r>
              <a:rPr lang="fi-FI" sz="1400" spc="-45">
                <a:effectLst/>
                <a:latin typeface="Calibri" panose="020F0502020204030204" pitchFamily="34" charset="0"/>
                <a:ea typeface="Calibri" panose="020F0502020204030204" pitchFamily="34" charset="0"/>
              </a:rPr>
              <a:t> </a:t>
            </a:r>
            <a:r>
              <a:rPr lang="fi-FI" sz="1400" spc="-45">
                <a:latin typeface="Calibri" panose="020F0502020204030204" pitchFamily="34" charset="0"/>
                <a:ea typeface="Calibri" panose="020F0502020204030204" pitchFamily="34" charset="0"/>
              </a:rPr>
              <a:t>sinulle</a:t>
            </a:r>
            <a:r>
              <a:rPr lang="fi-FI" sz="1400">
                <a:effectLst/>
                <a:latin typeface="Calibri" panose="020F0502020204030204" pitchFamily="34" charset="0"/>
                <a:ea typeface="Calibri" panose="020F0502020204030204" pitchFamily="34" charset="0"/>
              </a:rPr>
              <a:t>,</a:t>
            </a:r>
            <a:r>
              <a:rPr lang="fi-FI" sz="1400" spc="-5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on</a:t>
            </a:r>
            <a:r>
              <a:rPr lang="fi-FI" sz="1400" spc="-45">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siitä</a:t>
            </a:r>
            <a:r>
              <a:rPr lang="fi-FI" sz="1400" spc="-5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tehtävä</a:t>
            </a:r>
            <a:r>
              <a:rPr lang="fi-FI" sz="1400" spc="-45">
                <a:effectLst/>
                <a:latin typeface="Calibri" panose="020F0502020204030204" pitchFamily="34" charset="0"/>
                <a:ea typeface="Calibri" panose="020F0502020204030204" pitchFamily="34" charset="0"/>
              </a:rPr>
              <a:t> </a:t>
            </a:r>
            <a:r>
              <a:rPr lang="fi-FI" sz="1400" spc="-10">
                <a:effectLst/>
                <a:latin typeface="Calibri" panose="020F0502020204030204" pitchFamily="34" charset="0"/>
                <a:ea typeface="Calibri" panose="020F0502020204030204" pitchFamily="34" charset="0"/>
              </a:rPr>
              <a:t>päätös.</a:t>
            </a:r>
            <a:endParaRPr lang="fi-FI" sz="1400">
              <a:effectLst/>
              <a:latin typeface="Calibri" panose="020F0502020204030204" pitchFamily="34" charset="0"/>
              <a:ea typeface="Calibri" panose="020F0502020204030204" pitchFamily="34" charset="0"/>
            </a:endParaRPr>
          </a:p>
          <a:p>
            <a:pPr marL="71755">
              <a:lnSpc>
                <a:spcPct val="90000"/>
              </a:lnSpc>
              <a:spcBef>
                <a:spcPts val="905"/>
              </a:spcBef>
            </a:pPr>
            <a:r>
              <a:rPr lang="fi-FI" sz="1400" b="1" spc="-10">
                <a:latin typeface="Calibri" panose="020F0502020204030204" pitchFamily="34" charset="0"/>
                <a:ea typeface="Calibri" panose="020F0502020204030204" pitchFamily="34" charset="0"/>
              </a:rPr>
              <a:t>Poisottamisen</a:t>
            </a:r>
            <a:r>
              <a:rPr lang="fi-FI" sz="1400" b="1" spc="20">
                <a:effectLst/>
                <a:latin typeface="Calibri" panose="020F0502020204030204" pitchFamily="34" charset="0"/>
                <a:ea typeface="Calibri" panose="020F0502020204030204" pitchFamily="34" charset="0"/>
              </a:rPr>
              <a:t> </a:t>
            </a:r>
            <a:r>
              <a:rPr lang="fi-FI" sz="1400" b="1" spc="-10">
                <a:effectLst/>
                <a:latin typeface="Calibri" panose="020F0502020204030204" pitchFamily="34" charset="0"/>
                <a:ea typeface="Calibri" panose="020F0502020204030204" pitchFamily="34" charset="0"/>
              </a:rPr>
              <a:t>lopettamisesta</a:t>
            </a:r>
            <a:r>
              <a:rPr lang="fi-FI" sz="1400" b="1" spc="20">
                <a:effectLst/>
                <a:latin typeface="Calibri" panose="020F0502020204030204" pitchFamily="34" charset="0"/>
                <a:ea typeface="Calibri" panose="020F0502020204030204" pitchFamily="34" charset="0"/>
              </a:rPr>
              <a:t> </a:t>
            </a:r>
            <a:r>
              <a:rPr lang="fi-FI" sz="1400" b="1" spc="-10">
                <a:effectLst/>
                <a:latin typeface="Calibri" panose="020F0502020204030204" pitchFamily="34" charset="0"/>
                <a:ea typeface="Calibri" panose="020F0502020204030204" pitchFamily="34" charset="0"/>
              </a:rPr>
              <a:t>tehdään</a:t>
            </a:r>
            <a:r>
              <a:rPr lang="fi-FI" sz="1400" b="1" spc="20">
                <a:effectLst/>
                <a:latin typeface="Calibri" panose="020F0502020204030204" pitchFamily="34" charset="0"/>
                <a:ea typeface="Calibri" panose="020F0502020204030204" pitchFamily="34" charset="0"/>
              </a:rPr>
              <a:t> </a:t>
            </a:r>
            <a:r>
              <a:rPr lang="fi-FI" sz="1400" b="1" spc="-10">
                <a:effectLst/>
                <a:latin typeface="Calibri" panose="020F0502020204030204" pitchFamily="34" charset="0"/>
                <a:ea typeface="Calibri" panose="020F0502020204030204" pitchFamily="34" charset="0"/>
              </a:rPr>
              <a:t>myös</a:t>
            </a:r>
            <a:r>
              <a:rPr lang="fi-FI" sz="1400" b="1" spc="25">
                <a:effectLst/>
                <a:latin typeface="Calibri" panose="020F0502020204030204" pitchFamily="34" charset="0"/>
                <a:ea typeface="Calibri" panose="020F0502020204030204" pitchFamily="34" charset="0"/>
              </a:rPr>
              <a:t> </a:t>
            </a:r>
            <a:r>
              <a:rPr lang="fi-FI" sz="1400" b="1" spc="-10">
                <a:effectLst/>
                <a:latin typeface="Calibri" panose="020F0502020204030204" pitchFamily="34" charset="0"/>
                <a:ea typeface="Calibri" panose="020F0502020204030204" pitchFamily="34" charset="0"/>
              </a:rPr>
              <a:t>päätös.</a:t>
            </a:r>
            <a:endParaRPr lang="fi-FI" sz="1400" b="1">
              <a:effectLst/>
              <a:latin typeface="Calibri" panose="020F0502020204030204" pitchFamily="34" charset="0"/>
              <a:ea typeface="Calibri" panose="020F0502020204030204" pitchFamily="34" charset="0"/>
            </a:endParaRPr>
          </a:p>
          <a:p>
            <a:pPr marL="0" indent="0">
              <a:lnSpc>
                <a:spcPct val="90000"/>
              </a:lnSpc>
              <a:buNone/>
            </a:pPr>
            <a:endParaRPr lang="fi-FI" sz="1400"/>
          </a:p>
        </p:txBody>
      </p:sp>
    </p:spTree>
    <p:extLst>
      <p:ext uri="{BB962C8B-B14F-4D97-AF65-F5344CB8AC3E}">
        <p14:creationId xmlns:p14="http://schemas.microsoft.com/office/powerpoint/2010/main" val="3930064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A2DAFC64-B27A-EFF8-A06D-E8CE52743799}"/>
              </a:ext>
            </a:extLst>
          </p:cNvPr>
          <p:cNvSpPr>
            <a:spLocks noGrp="1"/>
          </p:cNvSpPr>
          <p:nvPr>
            <p:ph type="title"/>
          </p:nvPr>
        </p:nvSpPr>
        <p:spPr>
          <a:xfrm>
            <a:off x="994087" y="1130603"/>
            <a:ext cx="3342442" cy="4596794"/>
          </a:xfrm>
        </p:spPr>
        <p:txBody>
          <a:bodyPr anchor="ctr">
            <a:normAutofit/>
          </a:bodyPr>
          <a:lstStyle/>
          <a:p>
            <a:r>
              <a:rPr lang="fi-FI" sz="3200" b="1" spc="-10">
                <a:solidFill>
                  <a:srgbClr val="EBEBEB"/>
                </a:solidFill>
                <a:effectLst/>
                <a:latin typeface="Calibri" panose="020F0502020204030204" pitchFamily="34" charset="0"/>
                <a:ea typeface="Calibri" panose="020F0502020204030204" pitchFamily="34" charset="0"/>
              </a:rPr>
              <a:t>Henkilöntarkastus</a:t>
            </a:r>
            <a:r>
              <a:rPr lang="fi-FI" sz="3200" b="1" spc="2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66</a:t>
            </a:r>
            <a:r>
              <a:rPr lang="fi-FI" sz="3200" b="1" spc="30">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7412E164-DE64-8E87-E0C6-0307B9ECF042}"/>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910"/>
              </a:spcBef>
            </a:pPr>
            <a:r>
              <a:rPr lang="fi-FI" sz="1700" spc="-10">
                <a:latin typeface="Calibri" panose="020F0502020204030204" pitchFamily="34" charset="0"/>
                <a:ea typeface="Calibri" panose="020F0502020204030204" pitchFamily="34" charset="0"/>
              </a:rPr>
              <a:t>Jos on perusteltua syytä epäillä, että sinulla on vaatteisasi tai muuutoin ylläsi 4 b §:ssä tarkoitettuja aineita tai esineitä, rahavaroja, maksuvälineitä taikka muita näihin verrattavia välineitä tai hyödykkseita taikka tupakkalain 118 §:ssä tarkoitettuja tuotteita, sinulle saadaan asian tutkimiseksi tehdä henkilöntarkastus. Henkilön tarkastus voi sisältä sinun ja sinulla mukanasi olevien tavaroiden tarkastamisen metallinilmaisinta tai muuta sellaista vastaavaan teknistä laitetta käyttäen.</a:t>
            </a:r>
            <a:endParaRPr lang="fi-FI" sz="1700">
              <a:latin typeface="Calibri" panose="020F0502020204030204" pitchFamily="34" charset="0"/>
              <a:cs typeface="Calibri" panose="020F0502020204030204" pitchFamily="34" charset="0"/>
            </a:endParaRPr>
          </a:p>
          <a:p>
            <a:pPr marL="71755">
              <a:lnSpc>
                <a:spcPct val="90000"/>
              </a:lnSpc>
              <a:spcBef>
                <a:spcPts val="910"/>
              </a:spcBef>
            </a:pPr>
            <a:endParaRPr lang="fi-FI" sz="1700">
              <a:effectLst/>
              <a:latin typeface="Calibri" panose="020F0502020204030204" pitchFamily="34" charset="0"/>
              <a:ea typeface="Calibri" panose="020F0502020204030204" pitchFamily="34" charset="0"/>
            </a:endParaRPr>
          </a:p>
          <a:p>
            <a:pPr marL="71755">
              <a:lnSpc>
                <a:spcPct val="90000"/>
              </a:lnSpc>
              <a:spcBef>
                <a:spcPts val="910"/>
              </a:spcBef>
            </a:pPr>
            <a:r>
              <a:rPr lang="fi-FI" sz="1700">
                <a:effectLst/>
                <a:latin typeface="Calibri" panose="020F0502020204030204" pitchFamily="34" charset="0"/>
                <a:ea typeface="Calibri" panose="020F0502020204030204" pitchFamily="34" charset="0"/>
              </a:rPr>
              <a:t>Tarkastuksen piiriin kuuluu myös esimerkiksi lompakkosi, matka- tai käsilaukkusi ja kantovälineesi </a:t>
            </a:r>
            <a:r>
              <a:rPr lang="fi-FI" sz="1700" spc="-10">
                <a:effectLst/>
                <a:latin typeface="Calibri" panose="020F0502020204030204" pitchFamily="34" charset="0"/>
                <a:ea typeface="Calibri" panose="020F0502020204030204" pitchFamily="34" charset="0"/>
              </a:rPr>
              <a:t>tarkastaminen.</a:t>
            </a:r>
          </a:p>
          <a:p>
            <a:pPr marL="71755">
              <a:lnSpc>
                <a:spcPct val="90000"/>
              </a:lnSpc>
              <a:spcBef>
                <a:spcPts val="910"/>
              </a:spcBef>
            </a:pPr>
            <a:endParaRPr lang="fi-FI" sz="1700" spc="-10">
              <a:latin typeface="Calibri" panose="020F0502020204030204" pitchFamily="34" charset="0"/>
              <a:ea typeface="Calibri" panose="020F0502020204030204" pitchFamily="34" charset="0"/>
            </a:endParaRPr>
          </a:p>
          <a:p>
            <a:pPr marL="71755" marR="62865">
              <a:lnSpc>
                <a:spcPct val="90000"/>
              </a:lnSpc>
              <a:spcBef>
                <a:spcPts val="795"/>
              </a:spcBef>
              <a:spcAft>
                <a:spcPts val="0"/>
              </a:spcAft>
            </a:pPr>
            <a:r>
              <a:rPr lang="fi-FI" sz="1700">
                <a:effectLst/>
                <a:latin typeface="Calibri" panose="020F0502020204030204" pitchFamily="34" charset="0"/>
                <a:ea typeface="Calibri" panose="020F0502020204030204" pitchFamily="34" charset="0"/>
              </a:rPr>
              <a:t>Tarkastuksen tekijän ja siinä läsnä olevan henkilön on oltava sinun kanssasi samaa sukupuolta, jollei kyseessä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ole</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terveydenhuollon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ammattihenkilö.</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Henkilöntarkastuksen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suorittava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siinä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läsnä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oleva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henkilö voi kuitenkin olla eri sukupuolta kuin sinä, jos toimenpiteen suorittaminen välittömästi on välttämätöntä lapsen tai toisen henkilön turvallisuuden varmistamiseksi.</a:t>
            </a:r>
          </a:p>
          <a:p>
            <a:pPr marL="71755">
              <a:lnSpc>
                <a:spcPct val="90000"/>
              </a:lnSpc>
              <a:spcBef>
                <a:spcPts val="795"/>
              </a:spcBef>
              <a:spcAft>
                <a:spcPts val="0"/>
              </a:spcAft>
            </a:pPr>
            <a:r>
              <a:rPr lang="fi-FI" sz="1700" spc="-10">
                <a:effectLst/>
                <a:latin typeface="Calibri" panose="020F0502020204030204" pitchFamily="34" charset="0"/>
                <a:ea typeface="Calibri" panose="020F0502020204030204" pitchFamily="34" charset="0"/>
              </a:rPr>
              <a:t>Henkilötarkastuksesta</a:t>
            </a:r>
            <a:r>
              <a:rPr lang="fi-FI" sz="1700" spc="10">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tehdään</a:t>
            </a:r>
            <a:r>
              <a:rPr lang="fi-FI" sz="1700" spc="2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ainoastaan</a:t>
            </a:r>
            <a:r>
              <a:rPr lang="fi-FI" sz="1700" spc="20">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tarvittava</a:t>
            </a:r>
            <a:r>
              <a:rPr lang="fi-FI" sz="1700" spc="25">
                <a:effectLst/>
                <a:latin typeface="Calibri" panose="020F0502020204030204" pitchFamily="34" charset="0"/>
                <a:ea typeface="Calibri" panose="020F0502020204030204" pitchFamily="34" charset="0"/>
              </a:rPr>
              <a:t> </a:t>
            </a:r>
            <a:r>
              <a:rPr lang="fi-FI" sz="1700" b="1" spc="-10">
                <a:effectLst/>
                <a:latin typeface="Calibri" panose="020F0502020204030204" pitchFamily="34" charset="0"/>
                <a:ea typeface="Calibri" panose="020F0502020204030204" pitchFamily="34" charset="0"/>
              </a:rPr>
              <a:t>kirjaus,</a:t>
            </a:r>
            <a:r>
              <a:rPr lang="fi-FI" sz="1700" b="1" spc="20">
                <a:effectLst/>
                <a:latin typeface="Calibri" panose="020F0502020204030204" pitchFamily="34" charset="0"/>
                <a:ea typeface="Calibri" panose="020F0502020204030204" pitchFamily="34" charset="0"/>
              </a:rPr>
              <a:t> </a:t>
            </a:r>
            <a:r>
              <a:rPr lang="fi-FI" sz="1700" b="1" spc="-10">
                <a:effectLst/>
                <a:latin typeface="Calibri" panose="020F0502020204030204" pitchFamily="34" charset="0"/>
                <a:ea typeface="Calibri" panose="020F0502020204030204" pitchFamily="34" charset="0"/>
              </a:rPr>
              <a:t>ei</a:t>
            </a:r>
            <a:r>
              <a:rPr lang="fi-FI" sz="1700" b="1" spc="25">
                <a:effectLst/>
                <a:latin typeface="Calibri" panose="020F0502020204030204" pitchFamily="34" charset="0"/>
                <a:ea typeface="Calibri" panose="020F0502020204030204" pitchFamily="34" charset="0"/>
              </a:rPr>
              <a:t> </a:t>
            </a:r>
            <a:r>
              <a:rPr lang="fi-FI" sz="1700" b="1" spc="-10">
                <a:effectLst/>
                <a:latin typeface="Calibri" panose="020F0502020204030204" pitchFamily="34" charset="0"/>
                <a:ea typeface="Calibri" panose="020F0502020204030204" pitchFamily="34" charset="0"/>
              </a:rPr>
              <a:t>siis</a:t>
            </a:r>
            <a:r>
              <a:rPr lang="fi-FI" sz="1700" b="1" spc="25">
                <a:effectLst/>
                <a:latin typeface="Calibri" panose="020F0502020204030204" pitchFamily="34" charset="0"/>
                <a:ea typeface="Calibri" panose="020F0502020204030204" pitchFamily="34" charset="0"/>
              </a:rPr>
              <a:t> </a:t>
            </a:r>
            <a:r>
              <a:rPr lang="fi-FI" sz="1700" b="1" spc="-10">
                <a:effectLst/>
                <a:latin typeface="Calibri" panose="020F0502020204030204" pitchFamily="34" charset="0"/>
                <a:ea typeface="Calibri" panose="020F0502020204030204" pitchFamily="34" charset="0"/>
              </a:rPr>
              <a:t>päätöstä</a:t>
            </a:r>
            <a:r>
              <a:rPr lang="fi-FI" sz="1700" spc="-10">
                <a:effectLst/>
                <a:latin typeface="Calibri" panose="020F0502020204030204" pitchFamily="34" charset="0"/>
                <a:ea typeface="Calibri" panose="020F0502020204030204" pitchFamily="34" charset="0"/>
              </a:rPr>
              <a:t>.</a:t>
            </a:r>
            <a:endParaRPr lang="fi-FI" sz="1700">
              <a:effectLst/>
              <a:latin typeface="Calibri" panose="020F0502020204030204" pitchFamily="34" charset="0"/>
              <a:ea typeface="Calibri" panose="020F0502020204030204" pitchFamily="34" charset="0"/>
            </a:endParaRPr>
          </a:p>
          <a:p>
            <a:pPr>
              <a:lnSpc>
                <a:spcPct val="90000"/>
              </a:lnSpc>
            </a:pPr>
            <a:endParaRPr lang="fi-FI" sz="1700"/>
          </a:p>
        </p:txBody>
      </p:sp>
    </p:spTree>
    <p:extLst>
      <p:ext uri="{BB962C8B-B14F-4D97-AF65-F5344CB8AC3E}">
        <p14:creationId xmlns:p14="http://schemas.microsoft.com/office/powerpoint/2010/main" val="3979528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8090FC5E-A5D6-BEE6-758D-8A575A8991E0}"/>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Henkilönkatsastus</a:t>
            </a:r>
            <a:r>
              <a:rPr lang="fi-FI" sz="3200" b="1" spc="-4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66</a:t>
            </a:r>
            <a:r>
              <a:rPr lang="fi-FI" sz="3200" b="1" spc="-4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a</a:t>
            </a:r>
            <a:r>
              <a:rPr lang="fi-FI" sz="3200" b="1" spc="-40">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F787FBB3-AE3A-A840-26D3-165E965D2E6C}"/>
              </a:ext>
            </a:extLst>
          </p:cNvPr>
          <p:cNvSpPr>
            <a:spLocks noGrp="1"/>
          </p:cNvSpPr>
          <p:nvPr>
            <p:ph idx="1"/>
          </p:nvPr>
        </p:nvSpPr>
        <p:spPr>
          <a:xfrm>
            <a:off x="5290077" y="437513"/>
            <a:ext cx="5502614" cy="5954325"/>
          </a:xfrm>
        </p:spPr>
        <p:txBody>
          <a:bodyPr anchor="ctr">
            <a:normAutofit/>
          </a:bodyPr>
          <a:lstStyle/>
          <a:p>
            <a:pPr marL="71755" marR="130175">
              <a:lnSpc>
                <a:spcPct val="90000"/>
              </a:lnSpc>
              <a:spcBef>
                <a:spcPts val="905"/>
              </a:spcBef>
              <a:spcAft>
                <a:spcPts val="0"/>
              </a:spcAft>
            </a:pPr>
            <a:r>
              <a:rPr lang="fi-FI" sz="1700">
                <a:effectLst/>
                <a:latin typeface="Calibri" panose="020F0502020204030204" pitchFamily="34" charset="0"/>
                <a:ea typeface="Calibri" panose="020F0502020204030204" pitchFamily="34" charset="0"/>
              </a:rPr>
              <a:t>Jos</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perusteltua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syytä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epäillä,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että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sinä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olet</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käyttänyt</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lastensuojelulain</a:t>
            </a:r>
            <a:r>
              <a:rPr lang="fi-FI" sz="1700" spc="-40">
                <a:effectLst/>
                <a:latin typeface="Calibri" panose="020F0502020204030204" pitchFamily="34" charset="0"/>
                <a:ea typeface="Calibri" panose="020F0502020204030204" pitchFamily="34" charset="0"/>
              </a:rPr>
              <a:t> </a:t>
            </a:r>
            <a:r>
              <a:rPr lang="fi-FI" sz="1700" spc="-40">
                <a:latin typeface="Calibri" panose="020F0502020204030204" pitchFamily="34" charset="0"/>
                <a:ea typeface="Calibri" panose="020F0502020204030204" pitchFamily="34" charset="0"/>
              </a:rPr>
              <a:t>4 b</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§:n</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1</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momentissa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tarkoitettuja aineita, sinuun saadaan kohdistaa henkilönkatsastus, joka voi käsittää puhalluskokeen suorittamisen tai virtsa- tai sylkinäytteen ottamisen. Jos sinä, jolle laitoksen toimesta on tehty henkilönkatsastus, kiistät lastensuojelulain </a:t>
            </a:r>
            <a:r>
              <a:rPr lang="fi-FI" sz="1700">
                <a:latin typeface="Calibri" panose="020F0502020204030204" pitchFamily="34" charset="0"/>
                <a:ea typeface="Calibri" panose="020F0502020204030204" pitchFamily="34" charset="0"/>
              </a:rPr>
              <a:t>4 b</a:t>
            </a:r>
            <a:r>
              <a:rPr lang="fi-FI" sz="1700">
                <a:effectLst/>
                <a:latin typeface="Calibri" panose="020F0502020204030204" pitchFamily="34" charset="0"/>
                <a:ea typeface="Calibri" panose="020F0502020204030204" pitchFamily="34" charset="0"/>
              </a:rPr>
              <a:t> §:n 1 momentissa tarkoitetun päihteiden käytön, tai se on muuten henkilönkatsastuksen tuloksen luotettavuuden selvittämisen kannalta tarpeen, on näyte asianmukaisesti lähetettävä tarkistettavaksi.</a:t>
            </a:r>
          </a:p>
          <a:p>
            <a:pPr marL="71755">
              <a:lnSpc>
                <a:spcPct val="90000"/>
              </a:lnSpc>
              <a:spcBef>
                <a:spcPts val="795"/>
              </a:spcBef>
            </a:pPr>
            <a:r>
              <a:rPr lang="fi-FI" sz="1700">
                <a:effectLst/>
                <a:latin typeface="Calibri" panose="020F0502020204030204" pitchFamily="34" charset="0"/>
                <a:ea typeface="Calibri" panose="020F0502020204030204" pitchFamily="34" charset="0"/>
              </a:rPr>
              <a:t>Henkilönkatsastuksen suorittavan ja siinä läsnä olevan henkilön on oltava sinun kanssasi samaa sukupuolta, jollei kyseessä ole terveydenhuollon ammattihenkilö. Katsastuksen suorittava ja siinä läsnä oleva henkilö saavat</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kuitenkin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olla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eri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sukupuolta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kuin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lapsi,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jos</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toimenpiteen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suorittaminen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välittömästi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välttämätöntä lapsen tai toisen henkilön turvallisuuden varmistamiseksi.</a:t>
            </a:r>
          </a:p>
          <a:p>
            <a:pPr marL="71755" marR="1148715">
              <a:lnSpc>
                <a:spcPct val="90000"/>
              </a:lnSpc>
              <a:spcBef>
                <a:spcPts val="795"/>
              </a:spcBef>
              <a:spcAft>
                <a:spcPts val="0"/>
              </a:spcAft>
            </a:pPr>
            <a:r>
              <a:rPr lang="fi-FI" sz="1700">
                <a:effectLst/>
                <a:latin typeface="Calibri" panose="020F0502020204030204" pitchFamily="34" charset="0"/>
                <a:ea typeface="Calibri" panose="020F0502020204030204" pitchFamily="34" charset="0"/>
              </a:rPr>
              <a:t>Henkilönkatsastus tulee tehdä valvottuna, jotta estetään manipulointi. </a:t>
            </a:r>
          </a:p>
          <a:p>
            <a:pPr marL="71755">
              <a:lnSpc>
                <a:spcPct val="90000"/>
              </a:lnSpc>
              <a:spcBef>
                <a:spcPts val="15"/>
              </a:spcBef>
            </a:pPr>
            <a:r>
              <a:rPr lang="fi-FI" sz="1700" b="1">
                <a:effectLst/>
                <a:latin typeface="Calibri" panose="020F0502020204030204" pitchFamily="34" charset="0"/>
                <a:ea typeface="Calibri" panose="020F0502020204030204" pitchFamily="34" charset="0"/>
              </a:rPr>
              <a:t>Päätös ei ole valituskelpoinen</a:t>
            </a:r>
            <a:r>
              <a:rPr lang="fi-FI" sz="1700">
                <a:effectLst/>
                <a:latin typeface="Calibri" panose="020F0502020204030204" pitchFamily="34" charset="0"/>
                <a:ea typeface="Calibri" panose="020F0502020204030204" pitchFamily="34" charset="0"/>
              </a:rPr>
              <a:t>.</a:t>
            </a:r>
          </a:p>
          <a:p>
            <a:pPr marL="0" indent="0">
              <a:lnSpc>
                <a:spcPct val="90000"/>
              </a:lnSpc>
              <a:buNone/>
            </a:pPr>
            <a:endParaRPr lang="fi-FI" sz="1700"/>
          </a:p>
        </p:txBody>
      </p:sp>
    </p:spTree>
    <p:extLst>
      <p:ext uri="{BB962C8B-B14F-4D97-AF65-F5344CB8AC3E}">
        <p14:creationId xmlns:p14="http://schemas.microsoft.com/office/powerpoint/2010/main" val="2000319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BDDDC9C5-439E-5F2C-1FBC-1A8DC3CDD08C}"/>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Lasten</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huoneen</a:t>
            </a:r>
            <a:r>
              <a:rPr lang="fi-FI" sz="3200" b="1" spc="-5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tai</a:t>
            </a:r>
            <a:r>
              <a:rPr lang="fi-FI" sz="3200" b="1" spc="-4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omaisuuden</a:t>
            </a:r>
            <a:r>
              <a:rPr lang="fi-FI" sz="3200" b="1" spc="-5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taikka</a:t>
            </a:r>
            <a:r>
              <a:rPr lang="fi-FI" sz="3200" b="1" spc="-5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lähetyksen</a:t>
            </a:r>
            <a:r>
              <a:rPr lang="fi-FI" sz="3200" b="1" spc="-45">
                <a:solidFill>
                  <a:srgbClr val="EBEBEB"/>
                </a:solidFill>
                <a:effectLst/>
                <a:latin typeface="Calibri" panose="020F0502020204030204" pitchFamily="34" charset="0"/>
                <a:ea typeface="Calibri" panose="020F0502020204030204" pitchFamily="34" charset="0"/>
              </a:rPr>
              <a:t> </a:t>
            </a:r>
            <a:r>
              <a:rPr lang="fi-FI" sz="3200" b="1" spc="-45">
                <a:solidFill>
                  <a:srgbClr val="EBEBEB"/>
                </a:solidFill>
                <a:latin typeface="Calibri" panose="020F0502020204030204" pitchFamily="34" charset="0"/>
                <a:ea typeface="Calibri" panose="020F0502020204030204" pitchFamily="34" charset="0"/>
              </a:rPr>
              <a:t>luovuttamatta jättäminen</a:t>
            </a:r>
            <a:r>
              <a:rPr lang="fi-FI" sz="3200" b="1" spc="-5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67</a:t>
            </a:r>
            <a:r>
              <a:rPr lang="fi-FI" sz="3200" b="1" spc="-45">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124F25A9-A23F-9396-1A0C-183A85B3BC19}"/>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910"/>
              </a:spcBef>
            </a:pPr>
            <a:r>
              <a:rPr lang="fi-FI" sz="1700">
                <a:effectLst/>
                <a:latin typeface="Calibri" panose="020F0502020204030204" pitchFamily="34" charset="0"/>
                <a:ea typeface="Calibri" panose="020F0502020204030204" pitchFamily="34" charset="0"/>
              </a:rPr>
              <a:t>Jos on perusteltua syytä epäillä, että sinulla on hallussasi lastensuojelulain </a:t>
            </a:r>
            <a:r>
              <a:rPr lang="fi-FI" sz="1700">
                <a:latin typeface="Calibri" panose="020F0502020204030204" pitchFamily="34" charset="0"/>
                <a:ea typeface="Calibri" panose="020F0502020204030204" pitchFamily="34" charset="0"/>
              </a:rPr>
              <a:t>4 b</a:t>
            </a:r>
            <a:r>
              <a:rPr lang="fi-FI" sz="1700">
                <a:effectLst/>
                <a:latin typeface="Calibri" panose="020F0502020204030204" pitchFamily="34" charset="0"/>
                <a:ea typeface="Calibri" panose="020F0502020204030204" pitchFamily="34" charset="0"/>
              </a:rPr>
              <a:t> §:ssä tarkoitettuja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aineita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esineitä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taikka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sinun</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olinpaikkasi</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sijaishuollon</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tarkoituksen</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toteuttamiseksi kiireellisesti</a:t>
            </a:r>
            <a:r>
              <a:rPr lang="fi-FI" sz="1700" spc="-7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selvitettävä,</a:t>
            </a:r>
            <a:r>
              <a:rPr lang="fi-FI" sz="1700" spc="-5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saadaan</a:t>
            </a:r>
            <a:r>
              <a:rPr lang="fi-FI" sz="1700" spc="-6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sinun</a:t>
            </a:r>
            <a:r>
              <a:rPr lang="fi-FI" sz="1700" spc="-5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käytössään</a:t>
            </a:r>
            <a:r>
              <a:rPr lang="fi-FI" sz="1700" spc="-5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olevat</a:t>
            </a:r>
            <a:r>
              <a:rPr lang="fi-FI" sz="1700" spc="-6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tilat</a:t>
            </a:r>
            <a:r>
              <a:rPr lang="fi-FI" sz="1700" spc="-5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5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hallussasi</a:t>
            </a:r>
            <a:r>
              <a:rPr lang="fi-FI" sz="1700" spc="-6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oleva</a:t>
            </a:r>
            <a:r>
              <a:rPr lang="fi-FI" sz="1700" spc="-5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omaisuus</a:t>
            </a:r>
            <a:r>
              <a:rPr lang="fi-FI" sz="1700" spc="-5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tarkastaa.</a:t>
            </a:r>
            <a:endParaRPr lang="fi-FI" sz="1700">
              <a:effectLst/>
              <a:latin typeface="Calibri" panose="020F0502020204030204" pitchFamily="34" charset="0"/>
              <a:ea typeface="Calibri" panose="020F0502020204030204" pitchFamily="34" charset="0"/>
            </a:endParaRPr>
          </a:p>
          <a:p>
            <a:pPr marL="71755" marR="130175">
              <a:lnSpc>
                <a:spcPct val="90000"/>
              </a:lnSpc>
              <a:spcBef>
                <a:spcPts val="795"/>
              </a:spcBef>
              <a:spcAft>
                <a:spcPts val="0"/>
              </a:spcAft>
            </a:pPr>
            <a:r>
              <a:rPr lang="fi-FI" sz="1700">
                <a:effectLst/>
                <a:latin typeface="Calibri" panose="020F0502020204030204" pitchFamily="34" charset="0"/>
                <a:ea typeface="Calibri" panose="020F0502020204030204" pitchFamily="34" charset="0"/>
              </a:rPr>
              <a:t>Jos</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perusteltua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syytä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epäillä,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että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sinulle</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osoitettu</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kirje</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siihen</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rinnastettava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muu</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luottamuksellinen viesti taikka muu lähetys sisältää lastensuojelulain 4 b §:ssä tarkoitettuja aineita tai esineitä, saadaan lähetyksen sisältö tarkastaa kirjettä tai muuta luottamuksellista viestiä lukematta.</a:t>
            </a:r>
          </a:p>
          <a:p>
            <a:pPr marL="0" marR="130175" indent="0">
              <a:lnSpc>
                <a:spcPct val="90000"/>
              </a:lnSpc>
              <a:spcBef>
                <a:spcPts val="795"/>
              </a:spcBef>
              <a:spcAft>
                <a:spcPts val="0"/>
              </a:spcAft>
              <a:buNone/>
            </a:pPr>
            <a:endParaRPr lang="fi-FI" sz="1700">
              <a:effectLst/>
              <a:latin typeface="Calibri" panose="020F0502020204030204" pitchFamily="34" charset="0"/>
              <a:ea typeface="Calibri" panose="020F0502020204030204" pitchFamily="34" charset="0"/>
            </a:endParaRPr>
          </a:p>
          <a:p>
            <a:pPr marL="71755" marR="130175">
              <a:lnSpc>
                <a:spcPct val="90000"/>
              </a:lnSpc>
              <a:spcBef>
                <a:spcPts val="205"/>
              </a:spcBef>
              <a:spcAft>
                <a:spcPts val="0"/>
              </a:spcAft>
            </a:pPr>
            <a:r>
              <a:rPr lang="fi-FI" sz="1700">
                <a:effectLst/>
                <a:latin typeface="Calibri" panose="020F0502020204030204" pitchFamily="34" charset="0"/>
                <a:ea typeface="Calibri" panose="020F0502020204030204" pitchFamily="34" charset="0"/>
              </a:rPr>
              <a:t>Lisäksi sinun asioistasi vastaavalla sosiaalityöntekijällä on oikeus erityisestä syystä tehdä päätös siitä, että edellä</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tarkoitettu</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viesti</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jätettävä</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kokonaan</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osaksi</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toimittamatta</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muu</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lähetys</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kokonaan</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2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osaksi luovuttamatta </a:t>
            </a:r>
            <a:r>
              <a:rPr lang="fi-FI" sz="1700">
                <a:latin typeface="Calibri" panose="020F0502020204030204" pitchFamily="34" charset="0"/>
                <a:ea typeface="Calibri" panose="020F0502020204030204" pitchFamily="34" charset="0"/>
              </a:rPr>
              <a:t>sinulle</a:t>
            </a:r>
            <a:r>
              <a:rPr lang="fi-FI" sz="1700">
                <a:effectLst/>
                <a:latin typeface="Calibri" panose="020F0502020204030204" pitchFamily="34" charset="0"/>
                <a:ea typeface="Calibri" panose="020F0502020204030204" pitchFamily="34" charset="0"/>
              </a:rPr>
              <a:t>, jos viestin tai lähetyksen sisällön voidaan olosuhteet kokonaisuutena huomioon ottaen perustellusti arvioida vakavasti vaarantavan </a:t>
            </a:r>
            <a:r>
              <a:rPr lang="fi-FI" sz="1700">
                <a:latin typeface="Calibri" panose="020F0502020204030204" pitchFamily="34" charset="0"/>
                <a:ea typeface="Calibri" panose="020F0502020204030204" pitchFamily="34" charset="0"/>
              </a:rPr>
              <a:t>sinun</a:t>
            </a:r>
            <a:r>
              <a:rPr lang="fi-FI" sz="1700">
                <a:effectLst/>
                <a:latin typeface="Calibri" panose="020F0502020204030204" pitchFamily="34" charset="0"/>
                <a:ea typeface="Calibri" panose="020F0502020204030204" pitchFamily="34" charset="0"/>
              </a:rPr>
              <a:t> tai toisen henkilön henkeä, terveyttä, turvallisuutta tai kehitystä. </a:t>
            </a:r>
            <a:endParaRPr lang="fi-FI" sz="1700"/>
          </a:p>
        </p:txBody>
      </p:sp>
    </p:spTree>
    <p:extLst>
      <p:ext uri="{BB962C8B-B14F-4D97-AF65-F5344CB8AC3E}">
        <p14:creationId xmlns:p14="http://schemas.microsoft.com/office/powerpoint/2010/main" val="2030921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E43BB128-4C20-CB1E-D0C8-421BFF41544D}"/>
              </a:ext>
            </a:extLst>
          </p:cNvPr>
          <p:cNvSpPr>
            <a:spLocks noGrp="1"/>
          </p:cNvSpPr>
          <p:nvPr>
            <p:ph type="title"/>
          </p:nvPr>
        </p:nvSpPr>
        <p:spPr>
          <a:xfrm>
            <a:off x="994087" y="1130603"/>
            <a:ext cx="3342442" cy="4596794"/>
          </a:xfrm>
        </p:spPr>
        <p:txBody>
          <a:bodyPr anchor="ctr">
            <a:normAutofit/>
          </a:bodyPr>
          <a:lstStyle/>
          <a:p>
            <a:r>
              <a:rPr lang="fi-FI" sz="2200" b="1">
                <a:solidFill>
                  <a:srgbClr val="EBEBEB"/>
                </a:solidFill>
                <a:effectLst/>
                <a:latin typeface="Calibri" panose="020F0502020204030204" pitchFamily="34" charset="0"/>
                <a:ea typeface="Calibri" panose="020F0502020204030204" pitchFamily="34" charset="0"/>
              </a:rPr>
              <a:t>Kiinnipitäminen lastensuojelulaitoksessa</a:t>
            </a:r>
            <a:r>
              <a:rPr lang="fi-FI" sz="2200" b="1" spc="-50">
                <a:solidFill>
                  <a:srgbClr val="EBEBEB"/>
                </a:solidFill>
                <a:effectLst/>
                <a:latin typeface="Calibri" panose="020F0502020204030204" pitchFamily="34" charset="0"/>
                <a:ea typeface="Calibri" panose="020F0502020204030204" pitchFamily="34" charset="0"/>
              </a:rPr>
              <a:t> </a:t>
            </a:r>
            <a:r>
              <a:rPr lang="fi-FI" sz="2200" b="1">
                <a:solidFill>
                  <a:srgbClr val="EBEBEB"/>
                </a:solidFill>
                <a:effectLst/>
                <a:latin typeface="Calibri" panose="020F0502020204030204" pitchFamily="34" charset="0"/>
                <a:ea typeface="Calibri" panose="020F0502020204030204" pitchFamily="34" charset="0"/>
              </a:rPr>
              <a:t>68</a:t>
            </a:r>
            <a:r>
              <a:rPr lang="fi-FI" sz="2200" b="1" spc="-45">
                <a:solidFill>
                  <a:srgbClr val="EBEBEB"/>
                </a:solidFill>
                <a:effectLst/>
                <a:latin typeface="Calibri" panose="020F0502020204030204" pitchFamily="34" charset="0"/>
                <a:ea typeface="Calibri" panose="020F0502020204030204" pitchFamily="34" charset="0"/>
              </a:rPr>
              <a:t> </a:t>
            </a:r>
            <a:r>
              <a:rPr lang="fi-FI" sz="2200" b="1" spc="-50">
                <a:solidFill>
                  <a:srgbClr val="EBEBEB"/>
                </a:solidFill>
                <a:effectLst/>
                <a:latin typeface="Calibri" panose="020F0502020204030204" pitchFamily="34" charset="0"/>
                <a:ea typeface="Calibri" panose="020F0502020204030204" pitchFamily="34" charset="0"/>
              </a:rPr>
              <a:t>§</a:t>
            </a:r>
            <a:br>
              <a:rPr lang="fi-FI" sz="2200" b="1">
                <a:solidFill>
                  <a:srgbClr val="EBEBEB"/>
                </a:solidFill>
                <a:effectLst/>
                <a:latin typeface="Calibri" panose="020F0502020204030204" pitchFamily="34" charset="0"/>
                <a:ea typeface="Calibri" panose="020F0502020204030204" pitchFamily="34" charset="0"/>
              </a:rPr>
            </a:br>
            <a:endParaRPr lang="fi-FI" sz="2200">
              <a:solidFill>
                <a:srgbClr val="EBEBEB"/>
              </a:solidFill>
            </a:endParaRPr>
          </a:p>
        </p:txBody>
      </p:sp>
      <p:sp>
        <p:nvSpPr>
          <p:cNvPr id="3" name="Sisällön paikkamerkki 2">
            <a:extLst>
              <a:ext uri="{FF2B5EF4-FFF2-40B4-BE49-F238E27FC236}">
                <a16:creationId xmlns:a16="http://schemas.microsoft.com/office/drawing/2014/main" id="{1F5DABF1-D45D-627E-E1D3-913891DDFB6C}"/>
              </a:ext>
            </a:extLst>
          </p:cNvPr>
          <p:cNvSpPr>
            <a:spLocks noGrp="1"/>
          </p:cNvSpPr>
          <p:nvPr>
            <p:ph idx="1"/>
          </p:nvPr>
        </p:nvSpPr>
        <p:spPr>
          <a:xfrm>
            <a:off x="5290077" y="437513"/>
            <a:ext cx="5502614" cy="5954325"/>
          </a:xfrm>
        </p:spPr>
        <p:txBody>
          <a:bodyPr anchor="ctr">
            <a:normAutofit/>
          </a:bodyPr>
          <a:lstStyle/>
          <a:p>
            <a:pPr marL="71755" marR="1580515">
              <a:lnSpc>
                <a:spcPct val="90000"/>
              </a:lnSpc>
              <a:spcBef>
                <a:spcPts val="795"/>
              </a:spcBef>
              <a:spcAft>
                <a:spcPts val="0"/>
              </a:spcAft>
            </a:pPr>
            <a:r>
              <a:rPr lang="fi-FI" sz="1400">
                <a:effectLst/>
                <a:latin typeface="Calibri" panose="020F0502020204030204" pitchFamily="34" charset="0"/>
                <a:ea typeface="Calibri" panose="020F0502020204030204" pitchFamily="34" charset="0"/>
              </a:rPr>
              <a:t>Lastensuojelulaitoksen johtaja tai laitoksen hoito - ja kasvatushenkilökuntaan kuuluva henkilö voi sinun rauhoittamiseksi pitää kiinni sinusta, jos sinä sekavan tai uhkaavan käyttäytymisesi perusteella todennäköisesti vahingoittaisit itseäasi tai muita ja kiinnipitäminn on sinun oman ta toisen henkilön hengen, terveyden tai turvallisuuden välittömän vaarantumisen vuoksi taikka omaisuuden merkittävän vahingoittumisen  estämisen  välttämätöntä. Kiinnipitämin voi pitää sisällään myös sinun siirtämisen.</a:t>
            </a:r>
            <a:endParaRPr lang="fi-FI" sz="1400"/>
          </a:p>
          <a:p>
            <a:pPr marL="71755" marR="130175">
              <a:lnSpc>
                <a:spcPct val="90000"/>
              </a:lnSpc>
              <a:spcBef>
                <a:spcPts val="905"/>
              </a:spcBef>
              <a:spcAft>
                <a:spcPts val="0"/>
              </a:spcAft>
            </a:pPr>
            <a:r>
              <a:rPr lang="fi-FI" sz="1400">
                <a:effectLst/>
                <a:latin typeface="Calibri" panose="020F0502020204030204" pitchFamily="34" charset="0"/>
                <a:ea typeface="Calibri" panose="020F0502020204030204" pitchFamily="34" charset="0"/>
              </a:rPr>
              <a:t>Kiinnipitäminen tarkoitttaa voimakeinon kohdistamista sinuun. Kiinnipitämiseen sisältyvän voimankäytön tulee olla puolustettavaa sinun Ikä ja käyttytyminen sekä tilanteen koonaisarviointi huomioon ottaen.</a:t>
            </a:r>
          </a:p>
          <a:p>
            <a:pPr marL="71755" marR="130175">
              <a:lnSpc>
                <a:spcPct val="90000"/>
              </a:lnSpc>
              <a:spcBef>
                <a:spcPts val="905"/>
              </a:spcBef>
              <a:spcAft>
                <a:spcPts val="0"/>
              </a:spcAft>
            </a:pPr>
            <a:r>
              <a:rPr lang="fi-FI" sz="1400">
                <a:latin typeface="Calibri" panose="020F0502020204030204" pitchFamily="34" charset="0"/>
                <a:ea typeface="Calibri" panose="020F0502020204030204" pitchFamily="34" charset="0"/>
              </a:rPr>
              <a:t>Kiinn</a:t>
            </a:r>
            <a:r>
              <a:rPr lang="fi-FI" sz="1400">
                <a:effectLst/>
                <a:latin typeface="Calibri" panose="020F0502020204030204" pitchFamily="34" charset="0"/>
                <a:ea typeface="Calibri" panose="020F0502020204030204" pitchFamily="34" charset="0"/>
              </a:rPr>
              <a:t>ipitämisen on oltava kokonaisuutena arvioiden välttämätöntä, kun otetaan huomioon sinun käyttäytymisesi ja tilanne muutoikin.</a:t>
            </a:r>
            <a:r>
              <a:rPr lang="fi-FI" sz="1400" spc="-50">
                <a:effectLst/>
                <a:latin typeface="Calibri" panose="020F0502020204030204" pitchFamily="34" charset="0"/>
                <a:ea typeface="Calibri" panose="020F0502020204030204" pitchFamily="34" charset="0"/>
              </a:rPr>
              <a:t> </a:t>
            </a:r>
            <a:r>
              <a:rPr lang="fi-FI" sz="1400">
                <a:effectLst/>
                <a:latin typeface="Calibri" panose="020F0502020204030204" pitchFamily="34" charset="0"/>
                <a:ea typeface="Calibri" panose="020F0502020204030204" pitchFamily="34" charset="0"/>
              </a:rPr>
              <a:t>Kiinnipitäminen on lopetettava heti, kun se ei enää ole </a:t>
            </a:r>
            <a:r>
              <a:rPr lang="fi-FI" sz="1400" spc="-10">
                <a:effectLst/>
                <a:latin typeface="Calibri" panose="020F0502020204030204" pitchFamily="34" charset="0"/>
                <a:ea typeface="Calibri" panose="020F0502020204030204" pitchFamily="34" charset="0"/>
              </a:rPr>
              <a:t>välttämätöntä.</a:t>
            </a:r>
            <a:endParaRPr lang="fi-FI" sz="1400">
              <a:effectLst/>
              <a:latin typeface="Calibri" panose="020F0502020204030204" pitchFamily="34" charset="0"/>
              <a:ea typeface="Calibri" panose="020F0502020204030204" pitchFamily="34" charset="0"/>
            </a:endParaRPr>
          </a:p>
          <a:p>
            <a:pPr marL="71755" marR="1580515">
              <a:lnSpc>
                <a:spcPct val="90000"/>
              </a:lnSpc>
              <a:spcBef>
                <a:spcPts val="795"/>
              </a:spcBef>
              <a:spcAft>
                <a:spcPts val="0"/>
              </a:spcAft>
            </a:pPr>
            <a:r>
              <a:rPr lang="fi-FI" sz="1400">
                <a:effectLst/>
                <a:latin typeface="Calibri" panose="020F0502020204030204" pitchFamily="34" charset="0"/>
                <a:ea typeface="Calibri" panose="020F0502020204030204" pitchFamily="34" charset="0"/>
              </a:rPr>
              <a:t>Kiinnipitämiseen turvautuneen henkilön on anettava laitoksen johtajalle kirjallinen selvitys. Laitoksen johtajan on anettava välittömästi laitoksesta tapahtuneesta kiiinnipitämisestä selvitys lapsen asioista vastaavalle sosiaalityöntekijälle. </a:t>
            </a:r>
          </a:p>
          <a:p>
            <a:pPr marL="0" indent="0">
              <a:lnSpc>
                <a:spcPct val="90000"/>
              </a:lnSpc>
              <a:buNone/>
            </a:pPr>
            <a:endParaRPr lang="fi-FI" sz="1400"/>
          </a:p>
        </p:txBody>
      </p:sp>
    </p:spTree>
    <p:extLst>
      <p:ext uri="{BB962C8B-B14F-4D97-AF65-F5344CB8AC3E}">
        <p14:creationId xmlns:p14="http://schemas.microsoft.com/office/powerpoint/2010/main" val="2211683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6FEECE9-98AF-8320-DF58-B5F5F2BF4500}"/>
              </a:ext>
            </a:extLst>
          </p:cNvPr>
          <p:cNvSpPr>
            <a:spLocks noGrp="1"/>
          </p:cNvSpPr>
          <p:nvPr>
            <p:ph type="title"/>
          </p:nvPr>
        </p:nvSpPr>
        <p:spPr>
          <a:xfrm>
            <a:off x="994087" y="1130603"/>
            <a:ext cx="3342442" cy="4596794"/>
          </a:xfrm>
        </p:spPr>
        <p:txBody>
          <a:bodyPr anchor="ctr">
            <a:normAutofit/>
          </a:bodyPr>
          <a:lstStyle/>
          <a:p>
            <a:r>
              <a:rPr lang="fi-FI" sz="2000" b="1">
                <a:solidFill>
                  <a:srgbClr val="EBEBEB"/>
                </a:solidFill>
              </a:rPr>
              <a:t>Kiinnipitäminen sinun luvatta lastensuojelulaitoksesta poistuminen estämiseksi 68 a §</a:t>
            </a:r>
          </a:p>
        </p:txBody>
      </p:sp>
      <p:sp>
        <p:nvSpPr>
          <p:cNvPr id="3" name="Sisällön paikkamerkki 2">
            <a:extLst>
              <a:ext uri="{FF2B5EF4-FFF2-40B4-BE49-F238E27FC236}">
                <a16:creationId xmlns:a16="http://schemas.microsoft.com/office/drawing/2014/main" id="{0EEC80AC-2338-65A7-0618-2788B9C145F5}"/>
              </a:ext>
            </a:extLst>
          </p:cNvPr>
          <p:cNvSpPr>
            <a:spLocks noGrp="1"/>
          </p:cNvSpPr>
          <p:nvPr>
            <p:ph idx="1"/>
          </p:nvPr>
        </p:nvSpPr>
        <p:spPr>
          <a:xfrm>
            <a:off x="5290077" y="437513"/>
            <a:ext cx="5502614" cy="5954325"/>
          </a:xfrm>
        </p:spPr>
        <p:txBody>
          <a:bodyPr anchor="ctr">
            <a:normAutofit/>
          </a:bodyPr>
          <a:lstStyle/>
          <a:p>
            <a:r>
              <a:rPr lang="fi-FI" sz="2000">
                <a:latin typeface="Calibri" panose="020F0502020204030204" pitchFamily="34" charset="0"/>
                <a:cs typeface="Calibri" panose="020F0502020204030204" pitchFamily="34" charset="0"/>
              </a:rPr>
              <a:t>Lastensuojelulaitoksen johtaja tai hoito- ja kasvastushenkilökuntaan kuuluva henkilö voi pitää sinusta kiinni estääkseen sinua poistumasta luvatta laitoksesta tai sen yhteydessä olevalta piha-alueelta, jos sinä saattaisit poistumisellasi itsesi tai  toisen henkilön aöttiiksi terveyteen tai turvalliuusteen kohdistuvalle vaarlla. Kiinnipitäminen voi pitää sisällään myös sinun siirtämisen.</a:t>
            </a:r>
          </a:p>
        </p:txBody>
      </p:sp>
    </p:spTree>
    <p:extLst>
      <p:ext uri="{BB962C8B-B14F-4D97-AF65-F5344CB8AC3E}">
        <p14:creationId xmlns:p14="http://schemas.microsoft.com/office/powerpoint/2010/main" val="2205752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2643F231-2DF1-942D-BE62-0C627D6428DB}"/>
              </a:ext>
            </a:extLst>
          </p:cNvPr>
          <p:cNvSpPr>
            <a:spLocks noGrp="1"/>
          </p:cNvSpPr>
          <p:nvPr>
            <p:ph type="title"/>
          </p:nvPr>
        </p:nvSpPr>
        <p:spPr>
          <a:xfrm>
            <a:off x="994087" y="1130603"/>
            <a:ext cx="3342442" cy="4596794"/>
          </a:xfrm>
        </p:spPr>
        <p:txBody>
          <a:bodyPr anchor="ctr">
            <a:normAutofit/>
          </a:bodyPr>
          <a:lstStyle/>
          <a:p>
            <a:r>
              <a:rPr lang="fi-FI" sz="2000" b="1">
                <a:solidFill>
                  <a:srgbClr val="EBEBEB"/>
                </a:solidFill>
              </a:rPr>
              <a:t>Luvatta lastensuojelulaitoksesta poissaolevan lapsen etsintä ja palauttaminen 69 a §</a:t>
            </a:r>
          </a:p>
        </p:txBody>
      </p:sp>
      <p:sp>
        <p:nvSpPr>
          <p:cNvPr id="3" name="Sisällön paikkamerkki 2">
            <a:extLst>
              <a:ext uri="{FF2B5EF4-FFF2-40B4-BE49-F238E27FC236}">
                <a16:creationId xmlns:a16="http://schemas.microsoft.com/office/drawing/2014/main" id="{395B00C0-2DA7-4C6E-C726-27B8FD55B4B8}"/>
              </a:ext>
            </a:extLst>
          </p:cNvPr>
          <p:cNvSpPr>
            <a:spLocks noGrp="1"/>
          </p:cNvSpPr>
          <p:nvPr>
            <p:ph idx="1"/>
          </p:nvPr>
        </p:nvSpPr>
        <p:spPr>
          <a:xfrm>
            <a:off x="5290077" y="437513"/>
            <a:ext cx="5502614" cy="5954325"/>
          </a:xfrm>
        </p:spPr>
        <p:txBody>
          <a:bodyPr anchor="ctr">
            <a:normAutofit/>
          </a:bodyPr>
          <a:lstStyle/>
          <a:p>
            <a:r>
              <a:rPr lang="fi-FI" sz="2000">
                <a:latin typeface="Calibri" panose="020F0502020204030204" pitchFamily="34" charset="0"/>
                <a:cs typeface="Calibri" panose="020F0502020204030204" pitchFamily="34" charset="0"/>
              </a:rPr>
              <a:t>Jos sinä olet poistunut luvattomasti lastensuojelulaitoksesta tai et palaa sinne ennalta sovitusti luvallisen poistumisen jälkeen taikka olet luvallisen laitoksesta poistumisen jälkeen matkalla paikkaan  tai paikassa, josta ei ole ennalta sovittu, laitoksen on viipymättä ilmoitettava sinun luvattomasta poissaolosta sinun sijaishuollosta vastuussa olevalle viranomaiselle.</a:t>
            </a:r>
          </a:p>
          <a:p>
            <a:r>
              <a:rPr lang="fi-FI" sz="2000">
                <a:latin typeface="Calibri" panose="020F0502020204030204" pitchFamily="34" charset="0"/>
                <a:cs typeface="Calibri" panose="020F0502020204030204" pitchFamily="34" charset="0"/>
              </a:rPr>
              <a:t>Laitoksen on viipymättä ryhdyttävä tarvittaviin toimenpiteisin sinun etsimiseksi ja palattamiseksi. Sinnun palauttaminen pitää sisällään sinun kiinniottamisen ja kuljettaminen.</a:t>
            </a:r>
          </a:p>
        </p:txBody>
      </p:sp>
    </p:spTree>
    <p:extLst>
      <p:ext uri="{BB962C8B-B14F-4D97-AF65-F5344CB8AC3E}">
        <p14:creationId xmlns:p14="http://schemas.microsoft.com/office/powerpoint/2010/main" val="1929621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4CA776A6-0700-81AE-17CC-B5B7C0D03B47}"/>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rPr>
              <a:t>Lapsen kiinniotto 69 b §</a:t>
            </a:r>
          </a:p>
        </p:txBody>
      </p:sp>
      <p:sp>
        <p:nvSpPr>
          <p:cNvPr id="3" name="Sisällön paikkamerkki 2">
            <a:extLst>
              <a:ext uri="{FF2B5EF4-FFF2-40B4-BE49-F238E27FC236}">
                <a16:creationId xmlns:a16="http://schemas.microsoft.com/office/drawing/2014/main" id="{EA0542C8-69E0-4C4D-6FFB-4C50CD43E0B6}"/>
              </a:ext>
            </a:extLst>
          </p:cNvPr>
          <p:cNvSpPr>
            <a:spLocks noGrp="1"/>
          </p:cNvSpPr>
          <p:nvPr>
            <p:ph idx="1"/>
          </p:nvPr>
        </p:nvSpPr>
        <p:spPr>
          <a:xfrm>
            <a:off x="5290077" y="437513"/>
            <a:ext cx="5502614" cy="5954325"/>
          </a:xfrm>
        </p:spPr>
        <p:txBody>
          <a:bodyPr anchor="ctr">
            <a:normAutofit/>
          </a:bodyPr>
          <a:lstStyle/>
          <a:p>
            <a:r>
              <a:rPr lang="fi-FI" sz="2000">
                <a:latin typeface="Calibri" panose="020F0502020204030204" pitchFamily="34" charset="0"/>
                <a:cs typeface="Calibri" panose="020F0502020204030204" pitchFamily="34" charset="0"/>
              </a:rPr>
              <a:t>Laitoksen hoito- ja kasvatushenkilökuntaan kuuluva henkilö saa ottaa sinut kiinni palauttamiseksi lastensuojelulaitokseen. Laitoksen hoito- ja kasvatushenkilökuntaan kuuluva henkilö saa pitää sinusta kiinni, jotta sinut voidaan siirtää kuljetukseen käytettävään autoon tai muuhun kulkuvälineeseen.</a:t>
            </a:r>
          </a:p>
          <a:p>
            <a:r>
              <a:rPr lang="fi-FI" sz="2000">
                <a:latin typeface="Calibri" panose="020F0502020204030204" pitchFamily="34" charset="0"/>
                <a:cs typeface="Calibri" panose="020F0502020204030204" pitchFamily="34" charset="0"/>
              </a:rPr>
              <a:t>Laitoksen hoito- ja kasvatushenkilökuntaan kuuluva henkilö voi kiinnioton turvallisuuden varmistamiseksi tehdä sinulle henkilötarkastuksen ja poisottaa sinulta 4 b §:ssä tarkoitettut aineet ja esineet. Henkilötarkastuksen sekä aineiden ja esineiden poistamiseksi laitoksen hoito- ja kasvatushenkilökuntaan kuuluvalla henkilöllä on oikeus käyttää henkilötarkastuksen sekä aineiden ja esineiden poisottamisen toteuttamiseksi välttämättömiä voimakeinoja.</a:t>
            </a:r>
          </a:p>
        </p:txBody>
      </p:sp>
    </p:spTree>
    <p:extLst>
      <p:ext uri="{BB962C8B-B14F-4D97-AF65-F5344CB8AC3E}">
        <p14:creationId xmlns:p14="http://schemas.microsoft.com/office/powerpoint/2010/main" val="3865838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A6773D0-D9FF-92FC-A1C9-C7226293EC4A}"/>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rPr>
              <a:t>Kiinniotetun lapsen kuljettaminen 69 c §</a:t>
            </a:r>
          </a:p>
        </p:txBody>
      </p:sp>
      <p:sp>
        <p:nvSpPr>
          <p:cNvPr id="3" name="Sisällön paikkamerkki 2">
            <a:extLst>
              <a:ext uri="{FF2B5EF4-FFF2-40B4-BE49-F238E27FC236}">
                <a16:creationId xmlns:a16="http://schemas.microsoft.com/office/drawing/2014/main" id="{C5FB5DFE-D166-1B2E-2D82-98EF6CC816D8}"/>
              </a:ext>
            </a:extLst>
          </p:cNvPr>
          <p:cNvSpPr>
            <a:spLocks noGrp="1"/>
          </p:cNvSpPr>
          <p:nvPr>
            <p:ph idx="1"/>
          </p:nvPr>
        </p:nvSpPr>
        <p:spPr>
          <a:xfrm>
            <a:off x="5290077" y="437513"/>
            <a:ext cx="5502614" cy="5954325"/>
          </a:xfrm>
        </p:spPr>
        <p:txBody>
          <a:bodyPr anchor="ctr">
            <a:normAutofit/>
          </a:bodyPr>
          <a:lstStyle/>
          <a:p>
            <a:r>
              <a:rPr lang="fi-FI" sz="2000">
                <a:latin typeface="Calibri" panose="020F0502020204030204" pitchFamily="34" charset="0"/>
                <a:cs typeface="Calibri" panose="020F0502020204030204" pitchFamily="34" charset="0"/>
              </a:rPr>
              <a:t>Laitoksen hoito- ja kasvatushenkilökuntaan kuuluva henkilö saa tehdä sinulle henkilötarkastuksen kuljetukseen käytettävässä kulkuvälineessä tai kulkuvälineen välittömässä läheisyydessä. </a:t>
            </a:r>
          </a:p>
          <a:p>
            <a:r>
              <a:rPr lang="fi-FI" sz="2000">
                <a:latin typeface="Calibri" panose="020F0502020204030204" pitchFamily="34" charset="0"/>
                <a:cs typeface="Calibri" panose="020F0502020204030204" pitchFamily="34" charset="0"/>
              </a:rPr>
              <a:t>Henkilötarkastuksen sekä aineiden ja esineiden poistamiseksi laitoksen hoito- ja kasvatushenkilökuntaan kuuluvalla henkilöllä on oikeus käyttää sellaisia henkilötarksastuksen sekä aineiden ja esineiden poisottamisen toteuttamiseksi välttämättömiä  voimakeinoja.</a:t>
            </a:r>
            <a:endParaRPr lang="fi-FI" sz="2000"/>
          </a:p>
        </p:txBody>
      </p:sp>
    </p:spTree>
    <p:extLst>
      <p:ext uri="{BB962C8B-B14F-4D97-AF65-F5344CB8AC3E}">
        <p14:creationId xmlns:p14="http://schemas.microsoft.com/office/powerpoint/2010/main" val="3799724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40AAAF8C-A00D-4DAB-3C36-EC2690E5B631}"/>
              </a:ext>
            </a:extLst>
          </p:cNvPr>
          <p:cNvSpPr>
            <a:spLocks noGrp="1"/>
          </p:cNvSpPr>
          <p:nvPr>
            <p:ph type="title"/>
          </p:nvPr>
        </p:nvSpPr>
        <p:spPr>
          <a:xfrm>
            <a:off x="994087" y="1130603"/>
            <a:ext cx="3342442" cy="4596794"/>
          </a:xfrm>
        </p:spPr>
        <p:txBody>
          <a:bodyPr anchor="ctr">
            <a:normAutofit/>
          </a:bodyPr>
          <a:lstStyle/>
          <a:p>
            <a:pPr>
              <a:lnSpc>
                <a:spcPct val="90000"/>
              </a:lnSpc>
            </a:pPr>
            <a:r>
              <a:rPr lang="fi-FI" sz="3200" b="1">
                <a:solidFill>
                  <a:srgbClr val="EBEBEB"/>
                </a:solidFill>
              </a:rPr>
              <a:t>Poliisin virka-apu lastensuojelulaitoksesta luvatta poissaolevan lapsen kiinniottamisessa ja kuljettamisessa 69 e § </a:t>
            </a:r>
          </a:p>
        </p:txBody>
      </p:sp>
      <p:sp>
        <p:nvSpPr>
          <p:cNvPr id="3" name="Sisällön paikkamerkki 2">
            <a:extLst>
              <a:ext uri="{FF2B5EF4-FFF2-40B4-BE49-F238E27FC236}">
                <a16:creationId xmlns:a16="http://schemas.microsoft.com/office/drawing/2014/main" id="{B919661A-3B09-3FE6-2490-D70887BC46CC}"/>
              </a:ext>
            </a:extLst>
          </p:cNvPr>
          <p:cNvSpPr>
            <a:spLocks noGrp="1"/>
          </p:cNvSpPr>
          <p:nvPr>
            <p:ph idx="1"/>
          </p:nvPr>
        </p:nvSpPr>
        <p:spPr>
          <a:xfrm>
            <a:off x="5290077" y="437513"/>
            <a:ext cx="5502614" cy="5954325"/>
          </a:xfrm>
        </p:spPr>
        <p:txBody>
          <a:bodyPr anchor="ctr">
            <a:normAutofit/>
          </a:bodyPr>
          <a:lstStyle/>
          <a:p>
            <a:r>
              <a:rPr lang="fi-FI" sz="2000">
                <a:latin typeface="Calibri" panose="020F0502020204030204" pitchFamily="34" charset="0"/>
                <a:cs typeface="Calibri" panose="020F0502020204030204" pitchFamily="34" charset="0"/>
              </a:rPr>
              <a:t>Laitoksen hoito- ja kasvatushenkilökuntaan kuuluvalla henkilöllä on oikeus saada poliisilta virka-apua tehtäviensä suorittamiseksi.</a:t>
            </a:r>
          </a:p>
        </p:txBody>
      </p:sp>
    </p:spTree>
    <p:extLst>
      <p:ext uri="{BB962C8B-B14F-4D97-AF65-F5344CB8AC3E}">
        <p14:creationId xmlns:p14="http://schemas.microsoft.com/office/powerpoint/2010/main" val="3366800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8FC47426-40BA-51D4-AC9B-ED4485ED25EE}"/>
              </a:ext>
            </a:extLst>
          </p:cNvPr>
          <p:cNvSpPr>
            <a:spLocks noGrp="1"/>
          </p:cNvSpPr>
          <p:nvPr>
            <p:ph type="title"/>
          </p:nvPr>
        </p:nvSpPr>
        <p:spPr>
          <a:xfrm>
            <a:off x="994087" y="1130603"/>
            <a:ext cx="3342442" cy="4596794"/>
          </a:xfrm>
        </p:spPr>
        <p:txBody>
          <a:bodyPr anchor="ctr">
            <a:normAutofit/>
          </a:bodyPr>
          <a:lstStyle/>
          <a:p>
            <a:r>
              <a:rPr lang="fi-FI" sz="3000" b="1" spc="-10" dirty="0">
                <a:solidFill>
                  <a:srgbClr val="EBEBEB"/>
                </a:solidFill>
                <a:effectLst/>
                <a:latin typeface="Calibri" panose="020F0502020204030204" pitchFamily="34" charset="0"/>
                <a:ea typeface="Calibri" panose="020F0502020204030204" pitchFamily="34" charset="0"/>
              </a:rPr>
              <a:t>Liikkumisvapauden</a:t>
            </a:r>
            <a:r>
              <a:rPr lang="fi-FI" sz="3000" b="1" spc="15" dirty="0">
                <a:solidFill>
                  <a:srgbClr val="EBEBEB"/>
                </a:solidFill>
                <a:effectLst/>
                <a:latin typeface="Calibri" panose="020F0502020204030204" pitchFamily="34" charset="0"/>
                <a:ea typeface="Calibri" panose="020F0502020204030204" pitchFamily="34" charset="0"/>
              </a:rPr>
              <a:t> </a:t>
            </a:r>
            <a:r>
              <a:rPr lang="fi-FI" sz="3000" b="1" spc="-10" dirty="0">
                <a:solidFill>
                  <a:srgbClr val="EBEBEB"/>
                </a:solidFill>
                <a:effectLst/>
                <a:latin typeface="Calibri" panose="020F0502020204030204" pitchFamily="34" charset="0"/>
                <a:ea typeface="Calibri" panose="020F0502020204030204" pitchFamily="34" charset="0"/>
              </a:rPr>
              <a:t>rajoittaminen</a:t>
            </a:r>
            <a:r>
              <a:rPr lang="fi-FI" sz="3000" b="1" spc="25" dirty="0">
                <a:solidFill>
                  <a:srgbClr val="EBEBEB"/>
                </a:solidFill>
                <a:effectLst/>
                <a:latin typeface="Calibri" panose="020F0502020204030204" pitchFamily="34" charset="0"/>
                <a:ea typeface="Calibri" panose="020F0502020204030204" pitchFamily="34" charset="0"/>
              </a:rPr>
              <a:t> </a:t>
            </a:r>
            <a:r>
              <a:rPr lang="fi-FI" sz="3000" b="1" spc="-10" dirty="0">
                <a:solidFill>
                  <a:srgbClr val="EBEBEB"/>
                </a:solidFill>
                <a:effectLst/>
                <a:latin typeface="Calibri" panose="020F0502020204030204" pitchFamily="34" charset="0"/>
                <a:ea typeface="Calibri" panose="020F0502020204030204" pitchFamily="34" charset="0"/>
              </a:rPr>
              <a:t>69</a:t>
            </a:r>
            <a:r>
              <a:rPr lang="fi-FI" sz="3000" b="1" spc="30" dirty="0">
                <a:solidFill>
                  <a:srgbClr val="EBEBEB"/>
                </a:solidFill>
                <a:effectLst/>
                <a:latin typeface="Calibri" panose="020F0502020204030204" pitchFamily="34" charset="0"/>
                <a:ea typeface="Calibri" panose="020F0502020204030204" pitchFamily="34" charset="0"/>
              </a:rPr>
              <a:t> </a:t>
            </a:r>
            <a:r>
              <a:rPr lang="fi-FI" sz="3000" b="1" spc="-50" dirty="0">
                <a:solidFill>
                  <a:srgbClr val="EBEBEB"/>
                </a:solidFill>
                <a:effectLst/>
                <a:latin typeface="Calibri" panose="020F0502020204030204" pitchFamily="34" charset="0"/>
                <a:ea typeface="Calibri" panose="020F0502020204030204" pitchFamily="34" charset="0"/>
              </a:rPr>
              <a:t>§</a:t>
            </a:r>
            <a:br>
              <a:rPr lang="fi-FI" sz="3000" b="1" dirty="0">
                <a:solidFill>
                  <a:srgbClr val="EBEBEB"/>
                </a:solidFill>
                <a:effectLst/>
                <a:latin typeface="Calibri" panose="020F0502020204030204" pitchFamily="34" charset="0"/>
                <a:ea typeface="Calibri" panose="020F0502020204030204" pitchFamily="34" charset="0"/>
              </a:rPr>
            </a:br>
            <a:endParaRPr lang="fi-FI" sz="3000" dirty="0">
              <a:solidFill>
                <a:srgbClr val="EBEBEB"/>
              </a:solidFill>
            </a:endParaRPr>
          </a:p>
        </p:txBody>
      </p:sp>
      <p:sp>
        <p:nvSpPr>
          <p:cNvPr id="3" name="Sisällön paikkamerkki 2">
            <a:extLst>
              <a:ext uri="{FF2B5EF4-FFF2-40B4-BE49-F238E27FC236}">
                <a16:creationId xmlns:a16="http://schemas.microsoft.com/office/drawing/2014/main" id="{759731F4-64F7-357F-BCB6-7BEFACE58570}"/>
              </a:ext>
            </a:extLst>
          </p:cNvPr>
          <p:cNvSpPr>
            <a:spLocks noGrp="1"/>
          </p:cNvSpPr>
          <p:nvPr>
            <p:ph idx="1"/>
          </p:nvPr>
        </p:nvSpPr>
        <p:spPr>
          <a:xfrm>
            <a:off x="5290077" y="437513"/>
            <a:ext cx="5502614" cy="5954325"/>
          </a:xfrm>
        </p:spPr>
        <p:txBody>
          <a:bodyPr anchor="ctr">
            <a:normAutofit/>
          </a:bodyPr>
          <a:lstStyle/>
          <a:p>
            <a:pPr marL="0" marR="130175" indent="0">
              <a:lnSpc>
                <a:spcPct val="90000"/>
              </a:lnSpc>
              <a:spcBef>
                <a:spcPts val="205"/>
              </a:spcBef>
              <a:spcAft>
                <a:spcPts val="0"/>
              </a:spcAft>
              <a:buNone/>
            </a:pPr>
            <a:br>
              <a:rPr lang="fi-FI" sz="2000">
                <a:effectLst/>
                <a:latin typeface="Calibri" panose="020F0502020204030204" pitchFamily="34" charset="0"/>
                <a:ea typeface="Calibri" panose="020F0502020204030204" pitchFamily="34" charset="0"/>
              </a:rPr>
            </a:br>
            <a:r>
              <a:rPr lang="fi-FI" sz="2000">
                <a:effectLst/>
                <a:latin typeface="Calibri" panose="020F0502020204030204" pitchFamily="34" charset="0"/>
                <a:ea typeface="Calibri" panose="020F0502020204030204" pitchFamily="34" charset="0"/>
              </a:rPr>
              <a:t>Liikkumisvapauden</a:t>
            </a:r>
            <a:r>
              <a:rPr lang="fi-FI" sz="2000" spc="-65">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rajoittaminen</a:t>
            </a:r>
            <a:r>
              <a:rPr lang="fi-FI" sz="2000" spc="-6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tarkoittaa,</a:t>
            </a:r>
            <a:r>
              <a:rPr lang="fi-FI" sz="2000" spc="-65">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että</a:t>
            </a:r>
            <a:r>
              <a:rPr lang="fi-FI" sz="2000" spc="-6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sinua</a:t>
            </a:r>
            <a:r>
              <a:rPr lang="fi-FI" sz="2000" spc="-65">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voidaan</a:t>
            </a:r>
            <a:r>
              <a:rPr lang="fi-FI" sz="2000" spc="-6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määräaikaisesti</a:t>
            </a:r>
            <a:r>
              <a:rPr lang="fi-FI" sz="2000" spc="-65">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kieltää</a:t>
            </a:r>
            <a:r>
              <a:rPr lang="fi-FI" sz="2000" spc="-6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poistumasta laitoksen alueelta, laitoksesta tai tietyn asuinyksikön tiloista.</a:t>
            </a:r>
          </a:p>
          <a:p>
            <a:pPr marL="71755">
              <a:lnSpc>
                <a:spcPct val="90000"/>
              </a:lnSpc>
              <a:spcBef>
                <a:spcPts val="795"/>
              </a:spcBef>
            </a:pPr>
            <a:r>
              <a:rPr lang="fi-FI" sz="2000">
                <a:effectLst/>
                <a:latin typeface="Calibri" panose="020F0502020204030204" pitchFamily="34" charset="0"/>
                <a:ea typeface="Calibri" panose="020F0502020204030204" pitchFamily="34" charset="0"/>
              </a:rPr>
              <a:t>Rajoitus</a:t>
            </a:r>
            <a:r>
              <a:rPr lang="fi-FI" sz="2000" spc="-55">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voidaan</a:t>
            </a:r>
            <a:r>
              <a:rPr lang="fi-FI" sz="2000" spc="-4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asettaa,</a:t>
            </a:r>
            <a:r>
              <a:rPr lang="fi-FI" sz="2000" spc="-45">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jos</a:t>
            </a:r>
            <a:r>
              <a:rPr lang="fi-FI" sz="2000" spc="-4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se</a:t>
            </a:r>
            <a:r>
              <a:rPr lang="fi-FI" sz="2000" spc="-4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on</a:t>
            </a:r>
            <a:r>
              <a:rPr lang="fi-FI" sz="2000" spc="-45">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sinun</a:t>
            </a:r>
            <a:r>
              <a:rPr lang="fi-FI" sz="2000" spc="-4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huoltosi</a:t>
            </a:r>
            <a:r>
              <a:rPr lang="fi-FI" sz="2000" spc="-45">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kannalta</a:t>
            </a:r>
            <a:r>
              <a:rPr lang="fi-FI" sz="2000" spc="-4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välttämätöntä</a:t>
            </a:r>
            <a:r>
              <a:rPr lang="fi-FI" sz="2000" spc="-4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ja</a:t>
            </a:r>
            <a:r>
              <a:rPr lang="fi-FI" sz="2000" spc="-45">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sinun</a:t>
            </a:r>
            <a:r>
              <a:rPr lang="fi-FI" sz="2000" spc="-4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etusi</a:t>
            </a:r>
            <a:r>
              <a:rPr lang="fi-FI" sz="2000" spc="-45">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mukaista</a:t>
            </a:r>
            <a:r>
              <a:rPr lang="fi-FI" sz="2000" spc="-40">
                <a:effectLst/>
                <a:latin typeface="Calibri" panose="020F0502020204030204" pitchFamily="34" charset="0"/>
                <a:ea typeface="Calibri" panose="020F0502020204030204" pitchFamily="34" charset="0"/>
              </a:rPr>
              <a:t> </a:t>
            </a:r>
            <a:r>
              <a:rPr lang="fi-FI" sz="2000">
                <a:effectLst/>
                <a:latin typeface="Calibri" panose="020F0502020204030204" pitchFamily="34" charset="0"/>
                <a:ea typeface="Calibri" panose="020F0502020204030204" pitchFamily="34" charset="0"/>
              </a:rPr>
              <a:t>ja</a:t>
            </a:r>
            <a:r>
              <a:rPr lang="fi-FI" sz="2000" spc="-40">
                <a:effectLst/>
                <a:latin typeface="Calibri" panose="020F0502020204030204" pitchFamily="34" charset="0"/>
                <a:ea typeface="Calibri" panose="020F0502020204030204" pitchFamily="34" charset="0"/>
              </a:rPr>
              <a:t> </a:t>
            </a:r>
            <a:r>
              <a:rPr lang="fi-FI" sz="2000" spc="-25">
                <a:effectLst/>
                <a:latin typeface="Calibri" panose="020F0502020204030204" pitchFamily="34" charset="0"/>
                <a:ea typeface="Calibri" panose="020F0502020204030204" pitchFamily="34" charset="0"/>
              </a:rPr>
              <a:t>jos</a:t>
            </a:r>
            <a:endParaRPr lang="fi-FI" sz="2000">
              <a:effectLst/>
              <a:latin typeface="Calibri" panose="020F0502020204030204" pitchFamily="34" charset="0"/>
              <a:ea typeface="Calibri" panose="020F0502020204030204" pitchFamily="34" charset="0"/>
            </a:endParaRPr>
          </a:p>
          <a:p>
            <a:pPr marL="0" marR="306705" lvl="0" indent="0">
              <a:lnSpc>
                <a:spcPct val="90000"/>
              </a:lnSpc>
              <a:spcBef>
                <a:spcPts val="910"/>
              </a:spcBef>
              <a:spcAft>
                <a:spcPts val="0"/>
              </a:spcAft>
              <a:buSzPts val="1100"/>
              <a:buNone/>
              <a:tabLst>
                <a:tab pos="172085" algn="l"/>
              </a:tabLst>
            </a:pPr>
            <a:r>
              <a:rPr lang="fi-FI" sz="2000" spc="0">
                <a:effectLst/>
                <a:latin typeface="Calibri" panose="020F0502020204030204" pitchFamily="34" charset="0"/>
                <a:ea typeface="Calibri" panose="020F0502020204030204" pitchFamily="34" charset="0"/>
              </a:rPr>
              <a:t>Sinut</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on</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otettu</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huostaan</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sillä</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perusteella,</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että</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olet</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on</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vaarantanut</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vakavasti</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terveyttäsi</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tai</a:t>
            </a:r>
            <a:r>
              <a:rPr lang="fi-FI" sz="2000" spc="-5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kehitystäsi: käyttämällä päihteitä, tekemällä muun kuin vähäisenä pidettävän rikollisen teon tai muulla niihin verrattavalla käyttäytymisellään</a:t>
            </a:r>
          </a:p>
          <a:p>
            <a:pPr marL="0" lvl="0" indent="0">
              <a:lnSpc>
                <a:spcPct val="90000"/>
              </a:lnSpc>
              <a:spcBef>
                <a:spcPts val="795"/>
              </a:spcBef>
              <a:spcAft>
                <a:spcPts val="0"/>
              </a:spcAft>
              <a:buSzPts val="1100"/>
              <a:buNone/>
              <a:tabLst>
                <a:tab pos="172085" algn="l"/>
              </a:tabLst>
            </a:pPr>
            <a:r>
              <a:rPr lang="fi-FI" sz="2000" spc="0">
                <a:effectLst/>
                <a:latin typeface="Calibri" panose="020F0502020204030204" pitchFamily="34" charset="0"/>
                <a:ea typeface="Calibri" panose="020F0502020204030204" pitchFamily="34" charset="0"/>
              </a:rPr>
              <a:t>Sinä</a:t>
            </a:r>
            <a:r>
              <a:rPr lang="fi-FI" sz="2000" spc="-7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käyttäydyt</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laitoksessa</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1</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kohdassa</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mainitulla</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tavalla</a:t>
            </a:r>
            <a:r>
              <a:rPr lang="fi-FI" sz="2000" spc="-60">
                <a:effectLst/>
                <a:latin typeface="Calibri" panose="020F0502020204030204" pitchFamily="34" charset="0"/>
                <a:ea typeface="Calibri" panose="020F0502020204030204" pitchFamily="34" charset="0"/>
              </a:rPr>
              <a:t> </a:t>
            </a:r>
            <a:r>
              <a:rPr lang="fi-FI" sz="2000" spc="-25">
                <a:effectLst/>
                <a:latin typeface="Calibri" panose="020F0502020204030204" pitchFamily="34" charset="0"/>
                <a:ea typeface="Calibri" panose="020F0502020204030204" pitchFamily="34" charset="0"/>
              </a:rPr>
              <a:t>tai</a:t>
            </a:r>
            <a:endParaRPr lang="fi-FI" sz="2000" spc="0">
              <a:effectLst/>
              <a:latin typeface="Calibri" panose="020F0502020204030204" pitchFamily="34" charset="0"/>
              <a:ea typeface="Calibri" panose="020F0502020204030204" pitchFamily="34" charset="0"/>
            </a:endParaRPr>
          </a:p>
          <a:p>
            <a:pPr marL="0" lvl="0" indent="0">
              <a:lnSpc>
                <a:spcPct val="90000"/>
              </a:lnSpc>
              <a:spcBef>
                <a:spcPts val="905"/>
              </a:spcBef>
              <a:spcAft>
                <a:spcPts val="0"/>
              </a:spcAft>
              <a:buSzPts val="1100"/>
              <a:buNone/>
              <a:tabLst>
                <a:tab pos="172085" algn="l"/>
              </a:tabLst>
            </a:pPr>
            <a:r>
              <a:rPr lang="fi-FI" sz="2000" spc="0">
                <a:effectLst/>
                <a:latin typeface="Calibri" panose="020F0502020204030204" pitchFamily="34" charset="0"/>
                <a:ea typeface="Calibri" panose="020F0502020204030204" pitchFamily="34" charset="0"/>
              </a:rPr>
              <a:t>Rajoitus</a:t>
            </a:r>
            <a:r>
              <a:rPr lang="fi-FI" sz="2000" spc="-7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on</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muutoin</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tarpeen</a:t>
            </a:r>
            <a:r>
              <a:rPr lang="fi-FI" sz="2000" spc="-55">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sinun</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suojelemiseksi</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sinua</a:t>
            </a:r>
            <a:r>
              <a:rPr lang="fi-FI" sz="2000" spc="-55">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itseäsi</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vakavasti</a:t>
            </a:r>
            <a:r>
              <a:rPr lang="fi-FI" sz="2000" spc="-60">
                <a:effectLst/>
                <a:latin typeface="Calibri" panose="020F0502020204030204" pitchFamily="34" charset="0"/>
                <a:ea typeface="Calibri" panose="020F0502020204030204" pitchFamily="34" charset="0"/>
              </a:rPr>
              <a:t> </a:t>
            </a:r>
            <a:r>
              <a:rPr lang="fi-FI" sz="2000" spc="0">
                <a:effectLst/>
                <a:latin typeface="Calibri" panose="020F0502020204030204" pitchFamily="34" charset="0"/>
                <a:ea typeface="Calibri" panose="020F0502020204030204" pitchFamily="34" charset="0"/>
              </a:rPr>
              <a:t>vahingoittavalta</a:t>
            </a:r>
            <a:r>
              <a:rPr lang="fi-FI" sz="2000" spc="-55">
                <a:effectLst/>
                <a:latin typeface="Calibri" panose="020F0502020204030204" pitchFamily="34" charset="0"/>
                <a:ea typeface="Calibri" panose="020F0502020204030204" pitchFamily="34" charset="0"/>
              </a:rPr>
              <a:t> </a:t>
            </a:r>
            <a:r>
              <a:rPr lang="fi-FI" sz="2000" spc="-10">
                <a:effectLst/>
                <a:latin typeface="Calibri" panose="020F0502020204030204" pitchFamily="34" charset="0"/>
                <a:ea typeface="Calibri" panose="020F0502020204030204" pitchFamily="34" charset="0"/>
              </a:rPr>
              <a:t>käyttäytymiseltä.</a:t>
            </a:r>
            <a:r>
              <a:rPr lang="fi-FI" sz="2000">
                <a:effectLst/>
                <a:latin typeface="Calibri" panose="020F0502020204030204" pitchFamily="34" charset="0"/>
                <a:ea typeface="Calibri" panose="020F0502020204030204" pitchFamily="34" charset="0"/>
              </a:rPr>
              <a:t> </a:t>
            </a:r>
          </a:p>
          <a:p>
            <a:pPr marL="71755">
              <a:lnSpc>
                <a:spcPct val="90000"/>
              </a:lnSpc>
              <a:spcBef>
                <a:spcPts val="795"/>
              </a:spcBef>
              <a:spcAft>
                <a:spcPts val="0"/>
              </a:spcAft>
            </a:pPr>
            <a:r>
              <a:rPr lang="fi-FI" sz="2000" b="1">
                <a:effectLst/>
                <a:latin typeface="Calibri" panose="020F0502020204030204" pitchFamily="34" charset="0"/>
                <a:ea typeface="Calibri" panose="020F0502020204030204" pitchFamily="34" charset="0"/>
              </a:rPr>
              <a:t>Päätös</a:t>
            </a:r>
            <a:r>
              <a:rPr lang="fi-FI" sz="2000" b="1" spc="-60">
                <a:effectLst/>
                <a:latin typeface="Calibri" panose="020F0502020204030204" pitchFamily="34" charset="0"/>
                <a:ea typeface="Calibri" panose="020F0502020204030204" pitchFamily="34" charset="0"/>
              </a:rPr>
              <a:t> </a:t>
            </a:r>
            <a:r>
              <a:rPr lang="fi-FI" sz="2000" b="1">
                <a:effectLst/>
                <a:latin typeface="Calibri" panose="020F0502020204030204" pitchFamily="34" charset="0"/>
                <a:ea typeface="Calibri" panose="020F0502020204030204" pitchFamily="34" charset="0"/>
              </a:rPr>
              <a:t>on</a:t>
            </a:r>
            <a:r>
              <a:rPr lang="fi-FI" sz="2000" b="1" spc="-60">
                <a:effectLst/>
                <a:latin typeface="Calibri" panose="020F0502020204030204" pitchFamily="34" charset="0"/>
                <a:ea typeface="Calibri" panose="020F0502020204030204" pitchFamily="34" charset="0"/>
              </a:rPr>
              <a:t> </a:t>
            </a:r>
            <a:r>
              <a:rPr lang="fi-FI" sz="2000" b="1">
                <a:effectLst/>
                <a:latin typeface="Calibri" panose="020F0502020204030204" pitchFamily="34" charset="0"/>
                <a:ea typeface="Calibri" panose="020F0502020204030204" pitchFamily="34" charset="0"/>
              </a:rPr>
              <a:t>valituskelpoinen.</a:t>
            </a:r>
            <a:r>
              <a:rPr lang="fi-FI" sz="2000" b="1" spc="-60">
                <a:effectLst/>
                <a:latin typeface="Calibri" panose="020F0502020204030204" pitchFamily="34" charset="0"/>
                <a:ea typeface="Calibri" panose="020F0502020204030204" pitchFamily="34" charset="0"/>
              </a:rPr>
              <a:t> </a:t>
            </a:r>
            <a:endParaRPr lang="fi-FI" sz="2000"/>
          </a:p>
        </p:txBody>
      </p:sp>
    </p:spTree>
    <p:extLst>
      <p:ext uri="{BB962C8B-B14F-4D97-AF65-F5344CB8AC3E}">
        <p14:creationId xmlns:p14="http://schemas.microsoft.com/office/powerpoint/2010/main" val="3661502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2498C7E8-6EEB-50DA-DCE5-7AF9A742B308}"/>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Eristäminen</a:t>
            </a:r>
            <a:r>
              <a:rPr lang="fi-FI" sz="3200" b="1" spc="-4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70</a:t>
            </a:r>
            <a:r>
              <a:rPr lang="fi-FI" sz="3200" b="1" spc="-40">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60795FB5-61FE-B003-BC1D-2E5080FEADA7}"/>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905"/>
              </a:spcBef>
            </a:pPr>
            <a:r>
              <a:rPr lang="fi-FI" dirty="0">
                <a:solidFill>
                  <a:schemeClr val="tx1"/>
                </a:solidFill>
                <a:effectLst/>
                <a:latin typeface="Calibri" panose="020F0502020204030204" pitchFamily="34" charset="0"/>
                <a:ea typeface="Calibri" panose="020F0502020204030204" pitchFamily="34" charset="0"/>
              </a:rPr>
              <a:t>Sinut</a:t>
            </a:r>
            <a:r>
              <a:rPr lang="fi-FI" spc="-40" dirty="0">
                <a:solidFill>
                  <a:schemeClr val="tx1"/>
                </a:solidFill>
                <a:effectLst/>
                <a:latin typeface="Calibri" panose="020F0502020204030204" pitchFamily="34" charset="0"/>
                <a:ea typeface="Calibri" panose="020F0502020204030204" pitchFamily="34" charset="0"/>
              </a:rPr>
              <a:t> </a:t>
            </a:r>
            <a:r>
              <a:rPr lang="fi-FI" spc="-40" dirty="0">
                <a:solidFill>
                  <a:schemeClr val="tx1"/>
                </a:solidFill>
                <a:latin typeface="Calibri" panose="020F0502020204030204" pitchFamily="34" charset="0"/>
                <a:ea typeface="Calibri" panose="020F0502020204030204" pitchFamily="34" charset="0"/>
              </a:rPr>
              <a:t>voidaan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eristää</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laitoksen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muista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lapsista,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jos</a:t>
            </a:r>
            <a:r>
              <a:rPr lang="fi-FI" spc="-40" dirty="0">
                <a:solidFill>
                  <a:schemeClr val="tx1"/>
                </a:solidFill>
                <a:effectLst/>
                <a:latin typeface="Calibri" panose="020F0502020204030204" pitchFamily="34" charset="0"/>
                <a:ea typeface="Calibri" panose="020F0502020204030204" pitchFamily="34" charset="0"/>
              </a:rPr>
              <a:t> </a:t>
            </a:r>
            <a:r>
              <a:rPr lang="fi-FI" spc="-40" dirty="0">
                <a:solidFill>
                  <a:schemeClr val="tx1"/>
                </a:solidFill>
                <a:latin typeface="Calibri" panose="020F0502020204030204" pitchFamily="34" charset="0"/>
                <a:ea typeface="Calibri" panose="020F0502020204030204" pitchFamily="34" charset="0"/>
              </a:rPr>
              <a:t>olet</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käyttäytymisesi</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perusteella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vaaraksi</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itsellesi</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tai muille, tai jos eristäminen on muusta erityisen perustellusta syystä </a:t>
            </a:r>
            <a:r>
              <a:rPr lang="fi-FI" dirty="0">
                <a:solidFill>
                  <a:schemeClr val="tx1"/>
                </a:solidFill>
                <a:latin typeface="Calibri" panose="020F0502020204030204" pitchFamily="34" charset="0"/>
                <a:ea typeface="Calibri" panose="020F0502020204030204" pitchFamily="34" charset="0"/>
              </a:rPr>
              <a:t>sinun</a:t>
            </a:r>
            <a:r>
              <a:rPr lang="fi-FI" dirty="0">
                <a:solidFill>
                  <a:schemeClr val="tx1"/>
                </a:solidFill>
                <a:effectLst/>
                <a:latin typeface="Calibri" panose="020F0502020204030204" pitchFamily="34" charset="0"/>
                <a:ea typeface="Calibri" panose="020F0502020204030204" pitchFamily="34" charset="0"/>
              </a:rPr>
              <a:t> hengen, terveyden tai turvallisuuden kannalta välttämätöntä.</a:t>
            </a:r>
          </a:p>
          <a:p>
            <a:pPr marL="71755">
              <a:lnSpc>
                <a:spcPct val="90000"/>
              </a:lnSpc>
              <a:spcBef>
                <a:spcPts val="800"/>
              </a:spcBef>
              <a:spcAft>
                <a:spcPts val="0"/>
              </a:spcAft>
            </a:pPr>
            <a:r>
              <a:rPr lang="fi-FI" b="1" dirty="0">
                <a:solidFill>
                  <a:schemeClr val="tx1"/>
                </a:solidFill>
                <a:effectLst/>
                <a:latin typeface="Calibri" panose="020F0502020204030204" pitchFamily="34" charset="0"/>
                <a:ea typeface="Calibri" panose="020F0502020204030204" pitchFamily="34" charset="0"/>
              </a:rPr>
              <a:t>Päätös</a:t>
            </a:r>
            <a:r>
              <a:rPr lang="fi-FI" b="1" spc="-60" dirty="0">
                <a:solidFill>
                  <a:schemeClr val="tx1"/>
                </a:solidFill>
                <a:effectLst/>
                <a:latin typeface="Calibri" panose="020F0502020204030204" pitchFamily="34" charset="0"/>
                <a:ea typeface="Calibri" panose="020F0502020204030204" pitchFamily="34" charset="0"/>
              </a:rPr>
              <a:t> </a:t>
            </a:r>
            <a:r>
              <a:rPr lang="fi-FI" b="1" dirty="0">
                <a:solidFill>
                  <a:schemeClr val="tx1"/>
                </a:solidFill>
                <a:effectLst/>
                <a:latin typeface="Calibri" panose="020F0502020204030204" pitchFamily="34" charset="0"/>
                <a:ea typeface="Calibri" panose="020F0502020204030204" pitchFamily="34" charset="0"/>
              </a:rPr>
              <a:t>on</a:t>
            </a:r>
            <a:r>
              <a:rPr lang="fi-FI" b="1" spc="-60" dirty="0">
                <a:solidFill>
                  <a:schemeClr val="tx1"/>
                </a:solidFill>
                <a:effectLst/>
                <a:latin typeface="Calibri" panose="020F0502020204030204" pitchFamily="34" charset="0"/>
                <a:ea typeface="Calibri" panose="020F0502020204030204" pitchFamily="34" charset="0"/>
              </a:rPr>
              <a:t> </a:t>
            </a:r>
            <a:r>
              <a:rPr lang="fi-FI" b="1" dirty="0">
                <a:solidFill>
                  <a:schemeClr val="tx1"/>
                </a:solidFill>
                <a:effectLst/>
                <a:latin typeface="Calibri" panose="020F0502020204030204" pitchFamily="34" charset="0"/>
                <a:ea typeface="Calibri" panose="020F0502020204030204" pitchFamily="34" charset="0"/>
              </a:rPr>
              <a:t>valituskelpoinen.</a:t>
            </a:r>
            <a:r>
              <a:rPr lang="fi-FI" b="1" spc="-60" dirty="0">
                <a:solidFill>
                  <a:schemeClr val="tx1"/>
                </a:solidFill>
                <a:effectLst/>
                <a:latin typeface="Calibri" panose="020F0502020204030204" pitchFamily="34" charset="0"/>
                <a:ea typeface="Calibri" panose="020F0502020204030204" pitchFamily="34" charset="0"/>
              </a:rPr>
              <a:t> </a:t>
            </a:r>
            <a:endParaRPr lang="fi-FI" dirty="0">
              <a:solidFill>
                <a:schemeClr val="tx1"/>
              </a:solidFill>
            </a:endParaRPr>
          </a:p>
        </p:txBody>
      </p:sp>
    </p:spTree>
    <p:extLst>
      <p:ext uri="{BB962C8B-B14F-4D97-AF65-F5344CB8AC3E}">
        <p14:creationId xmlns:p14="http://schemas.microsoft.com/office/powerpoint/2010/main" val="3448711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E55D42B2-4AE8-C8C0-C946-83915E100523}"/>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Rajoituksen</a:t>
            </a:r>
            <a:r>
              <a:rPr lang="fi-FI" sz="3200" b="1" spc="-6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jälkiarviointi</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23681829-85F7-F80A-94E9-B53452E12994}"/>
              </a:ext>
            </a:extLst>
          </p:cNvPr>
          <p:cNvSpPr>
            <a:spLocks noGrp="1"/>
          </p:cNvSpPr>
          <p:nvPr>
            <p:ph idx="1"/>
          </p:nvPr>
        </p:nvSpPr>
        <p:spPr>
          <a:xfrm>
            <a:off x="5290077" y="437513"/>
            <a:ext cx="5502614" cy="5954325"/>
          </a:xfrm>
        </p:spPr>
        <p:txBody>
          <a:bodyPr anchor="ctr">
            <a:normAutofit/>
          </a:bodyPr>
          <a:lstStyle/>
          <a:p>
            <a:r>
              <a:rPr lang="fi-FI" sz="2000" dirty="0">
                <a:solidFill>
                  <a:schemeClr val="tx1"/>
                </a:solidFill>
                <a:effectLst/>
                <a:latin typeface="Calibri" panose="020F0502020204030204" pitchFamily="34" charset="0"/>
                <a:ea typeface="Calibri" panose="020F0502020204030204" pitchFamily="34" charset="0"/>
              </a:rPr>
              <a:t>Lastensuojelulaki 74 a §. Jos sinuun on kohdistettu lastensuojelulaissa tarkoitettuja rajoituksia, </a:t>
            </a:r>
            <a:r>
              <a:rPr lang="fi-FI" sz="2000" dirty="0">
                <a:solidFill>
                  <a:schemeClr val="tx1"/>
                </a:solidFill>
                <a:latin typeface="Calibri" panose="020F0502020204030204" pitchFamily="34" charset="0"/>
                <a:ea typeface="Calibri" panose="020F0502020204030204" pitchFamily="34" charset="0"/>
              </a:rPr>
              <a:t>Rivaka</a:t>
            </a:r>
            <a:r>
              <a:rPr lang="fi-FI" sz="2000" dirty="0">
                <a:solidFill>
                  <a:schemeClr val="tx1"/>
                </a:solidFill>
                <a:effectLst/>
                <a:latin typeface="Calibri" panose="020F0502020204030204" pitchFamily="34" charset="0"/>
                <a:ea typeface="Calibri" panose="020F0502020204030204" pitchFamily="34" charset="0"/>
              </a:rPr>
              <a:t>ssa arvioidaan</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niiden</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käyttöä</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yhdessä</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sinun</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kanssasi</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heti,</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kun</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sinä</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kykenet</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ymmärtämään asian</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merkityksen.</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Arvioinnissa</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käydään</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sinun</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kanssasi</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läpi</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rajoitukseen</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johtanutta</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tilannetta,</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rajoituksen lastensuojelulain 61 a §:n mukaista tarvetta ja perusteita lastensuojelulain 30 §:ssä tarkoitetun sinun asiakassuunnitelmasi mukaisesti, rajoituksen toteuttamistapaa ja vaikuttavuutta sekä toimenpiteeseen osallistuneen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henkilöstön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toimintaa</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tilanteessa.</a:t>
            </a:r>
            <a:r>
              <a:rPr lang="fi-FI" sz="2000" spc="-30" dirty="0">
                <a:solidFill>
                  <a:schemeClr val="tx1"/>
                </a:solidFill>
                <a:effectLst/>
                <a:latin typeface="Calibri" panose="020F0502020204030204" pitchFamily="34" charset="0"/>
                <a:ea typeface="Calibri" panose="020F0502020204030204" pitchFamily="34" charset="0"/>
              </a:rPr>
              <a:t> </a:t>
            </a:r>
            <a:endParaRPr lang="fi-FI" sz="2000" dirty="0">
              <a:solidFill>
                <a:schemeClr val="tx1"/>
              </a:solidFill>
            </a:endParaRPr>
          </a:p>
        </p:txBody>
      </p:sp>
    </p:spTree>
    <p:extLst>
      <p:ext uri="{BB962C8B-B14F-4D97-AF65-F5344CB8AC3E}">
        <p14:creationId xmlns:p14="http://schemas.microsoft.com/office/powerpoint/2010/main" val="2398209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EFC06A57-8593-BF95-903B-89735F6DC29D}"/>
              </a:ext>
            </a:extLst>
          </p:cNvPr>
          <p:cNvSpPr>
            <a:spLocks noGrp="1"/>
          </p:cNvSpPr>
          <p:nvPr>
            <p:ph type="title"/>
          </p:nvPr>
        </p:nvSpPr>
        <p:spPr>
          <a:xfrm>
            <a:off x="994087" y="1130603"/>
            <a:ext cx="3342442" cy="4596794"/>
          </a:xfrm>
        </p:spPr>
        <p:txBody>
          <a:bodyPr anchor="ctr">
            <a:normAutofit/>
          </a:bodyPr>
          <a:lstStyle/>
          <a:p>
            <a:r>
              <a:rPr lang="fi-FI" sz="2500" b="1">
                <a:solidFill>
                  <a:srgbClr val="EBEBEB"/>
                </a:solidFill>
                <a:effectLst/>
                <a:latin typeface="Calibri" panose="020F0502020204030204" pitchFamily="34" charset="0"/>
                <a:ea typeface="Calibri" panose="020F0502020204030204" pitchFamily="34" charset="0"/>
              </a:rPr>
              <a:t>Mitä</a:t>
            </a:r>
            <a:r>
              <a:rPr lang="fi-FI" sz="2500" b="1" spc="-70">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otetaan</a:t>
            </a:r>
            <a:r>
              <a:rPr lang="fi-FI" sz="2500" b="1" spc="-60">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huomioon</a:t>
            </a:r>
            <a:r>
              <a:rPr lang="fi-FI" sz="2500" b="1" spc="-60">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rajoitustoimenpiteissä</a:t>
            </a:r>
            <a:r>
              <a:rPr lang="fi-FI" sz="2500" b="1" spc="-60">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ja</a:t>
            </a:r>
            <a:r>
              <a:rPr lang="fi-FI" sz="2500" b="1" spc="-60">
                <a:solidFill>
                  <a:srgbClr val="EBEBEB"/>
                </a:solidFill>
                <a:effectLst/>
                <a:latin typeface="Calibri" panose="020F0502020204030204" pitchFamily="34" charset="0"/>
                <a:ea typeface="Calibri" panose="020F0502020204030204" pitchFamily="34" charset="0"/>
              </a:rPr>
              <a:t> </a:t>
            </a:r>
            <a:r>
              <a:rPr lang="fi-FI" sz="2500" b="1" spc="-10">
                <a:solidFill>
                  <a:srgbClr val="EBEBEB"/>
                </a:solidFill>
                <a:effectLst/>
                <a:latin typeface="Calibri" panose="020F0502020204030204" pitchFamily="34" charset="0"/>
                <a:ea typeface="Calibri" panose="020F0502020204030204" pitchFamily="34" charset="0"/>
              </a:rPr>
              <a:t>seuraamuksissa</a:t>
            </a:r>
            <a:br>
              <a:rPr lang="fi-FI" sz="2500" b="1">
                <a:solidFill>
                  <a:srgbClr val="EBEBEB"/>
                </a:solidFill>
                <a:effectLst/>
                <a:latin typeface="Calibri" panose="020F0502020204030204" pitchFamily="34" charset="0"/>
                <a:ea typeface="Calibri" panose="020F0502020204030204" pitchFamily="34" charset="0"/>
              </a:rPr>
            </a:br>
            <a:endParaRPr lang="fi-FI" sz="2500">
              <a:solidFill>
                <a:srgbClr val="EBEBEB"/>
              </a:solidFill>
            </a:endParaRPr>
          </a:p>
        </p:txBody>
      </p:sp>
      <p:sp>
        <p:nvSpPr>
          <p:cNvPr id="3" name="Sisällön paikkamerkki 2">
            <a:extLst>
              <a:ext uri="{FF2B5EF4-FFF2-40B4-BE49-F238E27FC236}">
                <a16:creationId xmlns:a16="http://schemas.microsoft.com/office/drawing/2014/main" id="{900B908F-F8FF-7695-C7FE-E18AE4FF3512}"/>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205"/>
              </a:spcBef>
            </a:pPr>
            <a:r>
              <a:rPr lang="fi-FI" dirty="0">
                <a:solidFill>
                  <a:schemeClr val="tx1"/>
                </a:solidFill>
                <a:effectLst/>
                <a:latin typeface="Calibri" panose="020F0502020204030204" pitchFamily="34" charset="0"/>
                <a:ea typeface="Calibri" panose="020F0502020204030204" pitchFamily="34" charset="0"/>
              </a:rPr>
              <a:t>Kaikissa rajoituksissa ja seuraamuksissa otetaan huomioon sinun kanssasi käytyjen keskustelujen sisältö. Huomioon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otettavia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asioita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ovat</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sinun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kykysi</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pohtia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tilannetta,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joka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johtanut</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rajoitustoimenpiteeseen, onko samankaltainen toiminta sinun mielestäsi oikeutettua, kuinka sinä näet joutuneesi tilanteeseen ja kuinka se voitaisiin tulevaisuudessa estää. Huomioon otetaan myös sinun ikäsi ja kehitystasosi.</a:t>
            </a:r>
          </a:p>
          <a:p>
            <a:pPr marL="71755" marR="266700">
              <a:lnSpc>
                <a:spcPct val="90000"/>
              </a:lnSpc>
              <a:spcBef>
                <a:spcPts val="795"/>
              </a:spcBef>
              <a:spcAft>
                <a:spcPts val="0"/>
              </a:spcAft>
            </a:pPr>
            <a:r>
              <a:rPr lang="fi-FI" dirty="0">
                <a:solidFill>
                  <a:schemeClr val="tx1"/>
                </a:solidFill>
                <a:effectLst/>
                <a:latin typeface="Calibri" panose="020F0502020204030204" pitchFamily="34" charset="0"/>
                <a:ea typeface="Calibri" panose="020F0502020204030204" pitchFamily="34" charset="0"/>
              </a:rPr>
              <a:t>Rajoitustoimenpiteiden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vaikutusta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arvioidaan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säännöllisesti</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samalla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arvioidaan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niiden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vaikutusta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sinun kuntoutukseesi.</a:t>
            </a:r>
          </a:p>
          <a:p>
            <a:pPr marL="0" indent="0">
              <a:lnSpc>
                <a:spcPct val="90000"/>
              </a:lnSpc>
              <a:buNone/>
            </a:pPr>
            <a:endParaRPr lang="fi-FI" sz="1400" dirty="0"/>
          </a:p>
        </p:txBody>
      </p:sp>
    </p:spTree>
    <p:extLst>
      <p:ext uri="{BB962C8B-B14F-4D97-AF65-F5344CB8AC3E}">
        <p14:creationId xmlns:p14="http://schemas.microsoft.com/office/powerpoint/2010/main" val="28818692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33"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34"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9EDDCDD-B2A2-BDA8-D5E3-A93C8AB80E81}"/>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effectLst/>
                <a:latin typeface="Calibri" panose="020F0502020204030204" pitchFamily="34" charset="0"/>
                <a:ea typeface="Calibri" panose="020F0502020204030204" pitchFamily="34" charset="0"/>
              </a:rPr>
              <a:t>LASTEN</a:t>
            </a:r>
            <a:r>
              <a:rPr lang="fi-FI" sz="3200" b="1" kern="0" spc="-45"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OHJEET</a:t>
            </a:r>
            <a:r>
              <a:rPr lang="fi-FI" sz="3200" b="1" kern="0" spc="-35" dirty="0">
                <a:solidFill>
                  <a:srgbClr val="EBEBEB"/>
                </a:solidFill>
                <a:effectLst/>
                <a:latin typeface="Calibri" panose="020F0502020204030204" pitchFamily="34" charset="0"/>
                <a:ea typeface="Calibri" panose="020F0502020204030204" pitchFamily="34" charset="0"/>
              </a:rPr>
              <a:t> </a:t>
            </a:r>
            <a:r>
              <a:rPr lang="fi-FI" sz="3200" b="1" kern="0" spc="-10" dirty="0">
                <a:solidFill>
                  <a:srgbClr val="EBEBEB"/>
                </a:solidFill>
                <a:latin typeface="Calibri" panose="020F0502020204030204" pitchFamily="34" charset="0"/>
                <a:ea typeface="Calibri" panose="020F0502020204030204" pitchFamily="34" charset="0"/>
              </a:rPr>
              <a:t>RIVAKKAAN</a:t>
            </a:r>
            <a:br>
              <a:rPr lang="fi-FI" sz="3200" b="1" kern="0" spc="-5" dirty="0">
                <a:solidFill>
                  <a:srgbClr val="EBEBEB"/>
                </a:solidFill>
                <a:effectLst/>
                <a:latin typeface="Calibri" panose="020F0502020204030204" pitchFamily="34" charset="0"/>
                <a:ea typeface="Calibri" panose="020F0502020204030204" pitchFamily="34" charset="0"/>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58DFBF0A-8BA2-45E6-979D-07CE9EBD14C8}"/>
              </a:ext>
            </a:extLst>
          </p:cNvPr>
          <p:cNvSpPr>
            <a:spLocks noGrp="1"/>
          </p:cNvSpPr>
          <p:nvPr>
            <p:ph idx="1"/>
          </p:nvPr>
        </p:nvSpPr>
        <p:spPr>
          <a:xfrm>
            <a:off x="5290077" y="437513"/>
            <a:ext cx="5502614" cy="5954325"/>
          </a:xfrm>
        </p:spPr>
        <p:txBody>
          <a:bodyPr anchor="ctr">
            <a:normAutofit fontScale="85000" lnSpcReduction="10000"/>
          </a:bodyPr>
          <a:lstStyle/>
          <a:p>
            <a:pPr marL="0" lvl="0" indent="0" algn="just">
              <a:buNone/>
            </a:pPr>
            <a:r>
              <a:rPr lang="fi-FI" dirty="0">
                <a:solidFill>
                  <a:schemeClr val="tx1"/>
                </a:solidFill>
                <a:latin typeface="Arial" panose="020B0604020202020204" pitchFamily="34" charset="0"/>
                <a:ea typeface="Times New Roman" panose="02020603050405020304" pitchFamily="18" charset="0"/>
                <a:cs typeface="Symbol" pitchFamily="2" charset="2"/>
              </a:rPr>
              <a:t>Rivakassa</a:t>
            </a: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 ei kiusata ketään! Mikäli sinua kiusataan, niin ilmoita siitä heti aikuiselle, niin tilanteeseen puututaan ja saat siihen apua! Haluamme että lapsilla on Rivakassa hyvä olla.</a:t>
            </a:r>
            <a:endParaRPr lang="fi-FI" sz="18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457200" algn="just"/>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Mikäli koet että ohjaaja käyttäytyy sinua kohtaan asiattomasti, niin ilmoita siitä </a:t>
            </a:r>
            <a:r>
              <a:rPr lang="fi-FI" dirty="0">
                <a:solidFill>
                  <a:schemeClr val="tx1"/>
                </a:solidFill>
                <a:latin typeface="Arial" panose="020B0604020202020204" pitchFamily="34" charset="0"/>
                <a:ea typeface="Times New Roman" panose="02020603050405020304" pitchFamily="18" charset="0"/>
                <a:cs typeface="Symbol" pitchFamily="2" charset="2"/>
              </a:rPr>
              <a:t>Antti Liukkoselle</a:t>
            </a: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 Voit olla asiasta yhteydessä myös sosiaalityöntekijääsi.</a:t>
            </a:r>
            <a:endParaRPr lang="fi-FI" sz="18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algn="just"/>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Väkivalta ja väkivallalla uhkailu on ehdottomasti kielletty! Haluamme pitää sinut turvassa.</a:t>
            </a:r>
            <a:endParaRPr lang="fi-FI" sz="18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algn="just"/>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Ilmoitathan menoistasi. Esimerkiksi kerro mihin olisit menossa, mitä tekemään ym. koska se on hyvientapojen mukaista ja voimme turvallisesti tietää missä olet.</a:t>
            </a:r>
            <a:endParaRPr lang="fi-FI" sz="18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495300" algn="just"/>
            <a:r>
              <a:rPr lang="fi-FI" sz="1800" dirty="0">
                <a:solidFill>
                  <a:schemeClr val="tx1"/>
                </a:solidFill>
                <a:effectLst/>
                <a:latin typeface="Times New Roman" panose="02020603050405020304" pitchFamily="18" charset="0"/>
                <a:ea typeface="Times New Roman" panose="02020603050405020304" pitchFamily="18" charset="0"/>
              </a:rPr>
              <a:t> </a:t>
            </a:r>
          </a:p>
          <a:p>
            <a:pPr marL="0" lvl="0" indent="0" algn="just">
              <a:buNone/>
            </a:pPr>
            <a:r>
              <a:rPr lang="fi-FI" dirty="0">
                <a:solidFill>
                  <a:schemeClr val="tx1"/>
                </a:solidFill>
                <a:latin typeface="Arial" panose="020B0604020202020204" pitchFamily="34" charset="0"/>
                <a:ea typeface="Times New Roman" panose="02020603050405020304" pitchFamily="18" charset="0"/>
                <a:cs typeface="Symbol" pitchFamily="2" charset="2"/>
              </a:rPr>
              <a:t>Rivakassa</a:t>
            </a: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 tervehditään, sanotaan huomenta, kiitos ym. ja opetellaan vuorovaikutustaitoja tulevaisuuttasi varten.</a:t>
            </a:r>
            <a:endParaRPr lang="fi-FI" sz="18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algn="just"/>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Toisten keskustelun ollessa käynnissä odotetaan omaa vuoroa ja annetaan toisten puhua asiansa loppuun. </a:t>
            </a:r>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pPr>
              <a:lnSpc>
                <a:spcPct val="90000"/>
              </a:lnSpc>
            </a:pPr>
            <a:endParaRPr lang="fi-FI" sz="500" dirty="0"/>
          </a:p>
        </p:txBody>
      </p:sp>
    </p:spTree>
    <p:extLst>
      <p:ext uri="{BB962C8B-B14F-4D97-AF65-F5344CB8AC3E}">
        <p14:creationId xmlns:p14="http://schemas.microsoft.com/office/powerpoint/2010/main" val="1893165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A949E87C-7E24-C071-3167-04B1475979AF}"/>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effectLst/>
                <a:latin typeface="Calibri" panose="020F0502020204030204" pitchFamily="34" charset="0"/>
                <a:ea typeface="Calibri" panose="020F0502020204030204" pitchFamily="34" charset="0"/>
              </a:rPr>
              <a:t>LASTEN</a:t>
            </a:r>
            <a:r>
              <a:rPr lang="fi-FI" sz="3200" b="1" kern="0" spc="-45"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OHJEET</a:t>
            </a:r>
            <a:r>
              <a:rPr lang="fi-FI" sz="3200" b="1" kern="0" spc="-35" dirty="0">
                <a:solidFill>
                  <a:srgbClr val="EBEBEB"/>
                </a:solidFill>
                <a:effectLst/>
                <a:latin typeface="Calibri" panose="020F0502020204030204" pitchFamily="34" charset="0"/>
                <a:ea typeface="Calibri" panose="020F0502020204030204" pitchFamily="34" charset="0"/>
              </a:rPr>
              <a:t> </a:t>
            </a:r>
            <a:r>
              <a:rPr lang="fi-FI" sz="3200" b="1" kern="0" spc="-10" dirty="0">
                <a:solidFill>
                  <a:srgbClr val="EBEBEB"/>
                </a:solidFill>
                <a:latin typeface="Calibri" panose="020F0502020204030204" pitchFamily="34" charset="0"/>
                <a:ea typeface="Calibri" panose="020F0502020204030204" pitchFamily="34" charset="0"/>
              </a:rPr>
              <a:t>RIVAKKAAN</a:t>
            </a:r>
            <a:endParaRPr lang="fi-FI" sz="3200" dirty="0">
              <a:solidFill>
                <a:srgbClr val="EBEBEB"/>
              </a:solidFill>
            </a:endParaRPr>
          </a:p>
        </p:txBody>
      </p:sp>
      <p:sp>
        <p:nvSpPr>
          <p:cNvPr id="3" name="Sisällön paikkamerkki 2">
            <a:extLst>
              <a:ext uri="{FF2B5EF4-FFF2-40B4-BE49-F238E27FC236}">
                <a16:creationId xmlns:a16="http://schemas.microsoft.com/office/drawing/2014/main" id="{892C84B9-D393-AACF-04D9-381DA973C508}"/>
              </a:ext>
            </a:extLst>
          </p:cNvPr>
          <p:cNvSpPr>
            <a:spLocks noGrp="1"/>
          </p:cNvSpPr>
          <p:nvPr>
            <p:ph idx="1"/>
          </p:nvPr>
        </p:nvSpPr>
        <p:spPr>
          <a:xfrm>
            <a:off x="5290077" y="437513"/>
            <a:ext cx="5502614" cy="5954325"/>
          </a:xfrm>
        </p:spPr>
        <p:txBody>
          <a:bodyPr anchor="ctr">
            <a:normAutofit fontScale="55000" lnSpcReduction="20000"/>
          </a:bodyPr>
          <a:lstStyle/>
          <a:p>
            <a:pPr marL="0" lvl="0" indent="0">
              <a:buNone/>
            </a:pP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Asioita toimitetaan puhumalla, eikä huutamalla.</a:t>
            </a:r>
            <a:r>
              <a:rPr lang="fi-FI" sz="2900" dirty="0">
                <a:solidFill>
                  <a:schemeClr val="tx1"/>
                </a:solidFill>
                <a:effectLst/>
                <a:latin typeface="Arial" panose="020B0604020202020204" pitchFamily="34" charset="0"/>
                <a:ea typeface="Times New Roman" panose="02020603050405020304" pitchFamily="18" charset="0"/>
                <a:cs typeface="Arial" panose="020B0604020202020204" pitchFamily="34" charset="0"/>
                <a:sym typeface="Wingdings" pitchFamily="2" charset="2"/>
              </a:rPr>
              <a:t></a:t>
            </a: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 Mennään tarvittaessa lähemmäksi toista osapuolta, jotta asiallinen kanssakäyminen on mahdollista.</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900" dirty="0">
                <a:solidFill>
                  <a:schemeClr val="tx1"/>
                </a:solidFill>
                <a:effectLst/>
                <a:latin typeface="Arial" panose="020B0604020202020204" pitchFamily="34" charset="0"/>
                <a:ea typeface="Times New Roman" panose="02020603050405020304" pitchFamily="18" charset="0"/>
              </a:rPr>
              <a:t> </a:t>
            </a:r>
            <a:endParaRPr lang="fi-FI" sz="29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Toisten lasten huoneisiin voi mennä, kun siihen on ensin saanut suostumuksen toiselta lapselta ja ohjaajalta. Kunnioitetaan toisen lapsen omaa tilaa.</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900" dirty="0">
                <a:solidFill>
                  <a:schemeClr val="tx1"/>
                </a:solidFill>
                <a:effectLst/>
                <a:latin typeface="Arial" panose="020B0604020202020204" pitchFamily="34" charset="0"/>
                <a:ea typeface="Times New Roman" panose="02020603050405020304" pitchFamily="18" charset="0"/>
              </a:rPr>
              <a:t> </a:t>
            </a:r>
            <a:endParaRPr lang="fi-FI" sz="29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Pidetään vaatetus tilanteeseen, vuodenaikaan ja säähän sopivana. Omaohjaajasi käyvät kanssasi vaatekaupoilla</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900" dirty="0">
                <a:solidFill>
                  <a:schemeClr val="tx1"/>
                </a:solidFill>
                <a:effectLst/>
                <a:latin typeface="Arial" panose="020B0604020202020204" pitchFamily="34" charset="0"/>
                <a:ea typeface="Times New Roman" panose="02020603050405020304" pitchFamily="18" charset="0"/>
              </a:rPr>
              <a:t>  </a:t>
            </a:r>
            <a:endParaRPr lang="fi-FI" sz="29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Lakanat vaihdetaan vähintään joka toinen viikko tiistaisin. Ohjaaja auttaa sinua.</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900" dirty="0">
                <a:solidFill>
                  <a:schemeClr val="tx1"/>
                </a:solidFill>
                <a:effectLst/>
                <a:latin typeface="Arial" panose="020B0604020202020204" pitchFamily="34" charset="0"/>
                <a:ea typeface="Times New Roman" panose="02020603050405020304" pitchFamily="18" charset="0"/>
              </a:rPr>
              <a:t> </a:t>
            </a:r>
            <a:endParaRPr lang="fi-FI" sz="29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900" dirty="0">
                <a:solidFill>
                  <a:schemeClr val="tx1"/>
                </a:solidFill>
                <a:latin typeface="Arial" panose="020B0604020202020204" pitchFamily="34" charset="0"/>
                <a:ea typeface="Times New Roman" panose="02020603050405020304" pitchFamily="18" charset="0"/>
                <a:cs typeface="Symbol" pitchFamily="2" charset="2"/>
              </a:rPr>
              <a:t>Rivakkaan</a:t>
            </a: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 ei saa tuoda, teräaseita, päihteitä, nikotiinituotteita, eikä tulentekovälineitä. Pidetään </a:t>
            </a:r>
            <a:r>
              <a:rPr lang="fi-FI" sz="2900" dirty="0">
                <a:solidFill>
                  <a:schemeClr val="tx1"/>
                </a:solidFill>
                <a:latin typeface="Arial" panose="020B0604020202020204" pitchFamily="34" charset="0"/>
                <a:ea typeface="Times New Roman" panose="02020603050405020304" pitchFamily="18" charset="0"/>
                <a:cs typeface="Symbol" pitchFamily="2" charset="2"/>
              </a:rPr>
              <a:t>Rivakka</a:t>
            </a: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 yhdessä turvallisena paikkana.</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900" dirty="0">
                <a:solidFill>
                  <a:schemeClr val="tx1"/>
                </a:solidFill>
                <a:effectLst/>
                <a:latin typeface="Arial" panose="020B0604020202020204" pitchFamily="34" charset="0"/>
                <a:ea typeface="Times New Roman" panose="02020603050405020304" pitchFamily="18" charset="0"/>
              </a:rPr>
              <a:t> </a:t>
            </a:r>
            <a:endParaRPr lang="fi-FI" sz="29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Kotiharjoittelut sovitaan aina asiakassuunnitelman mukaan lapsikohtaisesti.</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0" indent="0" algn="just">
              <a:buNone/>
            </a:pPr>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endParaRPr lang="fi-FI" sz="2000" dirty="0"/>
          </a:p>
        </p:txBody>
      </p:sp>
    </p:spTree>
    <p:extLst>
      <p:ext uri="{BB962C8B-B14F-4D97-AF65-F5344CB8AC3E}">
        <p14:creationId xmlns:p14="http://schemas.microsoft.com/office/powerpoint/2010/main" val="3034947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372F3614-F45F-DFA9-962B-69B11699E31C}"/>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effectLst/>
                <a:latin typeface="Calibri" panose="020F0502020204030204" pitchFamily="34" charset="0"/>
                <a:ea typeface="Calibri" panose="020F0502020204030204" pitchFamily="34" charset="0"/>
              </a:rPr>
              <a:t>LASTEN</a:t>
            </a:r>
            <a:r>
              <a:rPr lang="fi-FI" sz="3200" b="1" kern="0" spc="-45"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OHJEET</a:t>
            </a:r>
            <a:r>
              <a:rPr lang="fi-FI" sz="3200" b="1" kern="0" spc="-35" dirty="0">
                <a:solidFill>
                  <a:srgbClr val="EBEBEB"/>
                </a:solidFill>
                <a:effectLst/>
                <a:latin typeface="Calibri" panose="020F0502020204030204" pitchFamily="34" charset="0"/>
                <a:ea typeface="Calibri" panose="020F0502020204030204" pitchFamily="34" charset="0"/>
              </a:rPr>
              <a:t> </a:t>
            </a:r>
            <a:r>
              <a:rPr lang="fi-FI" sz="3200" b="1" kern="0" spc="-10" dirty="0">
                <a:solidFill>
                  <a:srgbClr val="EBEBEB"/>
                </a:solidFill>
                <a:latin typeface="Calibri" panose="020F0502020204030204" pitchFamily="34" charset="0"/>
                <a:ea typeface="Calibri" panose="020F0502020204030204" pitchFamily="34" charset="0"/>
              </a:rPr>
              <a:t>RIVAKKAAN</a:t>
            </a:r>
            <a:endParaRPr lang="fi-FI" sz="3200" dirty="0">
              <a:solidFill>
                <a:srgbClr val="EBEBEB"/>
              </a:solidFill>
            </a:endParaRPr>
          </a:p>
        </p:txBody>
      </p:sp>
      <p:sp>
        <p:nvSpPr>
          <p:cNvPr id="3" name="Sisällön paikkamerkki 2">
            <a:extLst>
              <a:ext uri="{FF2B5EF4-FFF2-40B4-BE49-F238E27FC236}">
                <a16:creationId xmlns:a16="http://schemas.microsoft.com/office/drawing/2014/main" id="{D2C409CA-430C-C275-A101-8B1090FC13B7}"/>
              </a:ext>
            </a:extLst>
          </p:cNvPr>
          <p:cNvSpPr>
            <a:spLocks noGrp="1"/>
          </p:cNvSpPr>
          <p:nvPr>
            <p:ph idx="1"/>
          </p:nvPr>
        </p:nvSpPr>
        <p:spPr>
          <a:xfrm>
            <a:off x="5290077" y="437513"/>
            <a:ext cx="5502614" cy="5954325"/>
          </a:xfrm>
        </p:spPr>
        <p:txBody>
          <a:bodyPr anchor="ctr">
            <a:normAutofit fontScale="70000" lnSpcReduction="20000"/>
          </a:bodyPr>
          <a:lstStyle/>
          <a:p>
            <a:pPr marL="0" lvl="0" indent="0">
              <a:buNone/>
            </a:pP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Ruokapöydässä opetellaan/vaalitaan asiallisia pöytätapoja ja monipuolisia ruokatottumuksia, jotta sinun ruokavaliosi olisi monipuolista ja kasvaisit ja kehittyisit ikätasosi mukaisesti ja voisit hyvin.   Näin myös osaisit tulevaisuudessa käyttäytyä erilaisissa ruokailutilanteissa, esimerkiksi ravintolassa</a:t>
            </a:r>
            <a:r>
              <a:rPr lang="fi-FI" sz="2200" dirty="0">
                <a:solidFill>
                  <a:schemeClr val="tx1"/>
                </a:solidFill>
                <a:effectLst/>
                <a:latin typeface="Times New Roman" panose="02020603050405020304" pitchFamily="18" charset="0"/>
                <a:ea typeface="Times New Roman" panose="02020603050405020304" pitchFamily="18" charset="0"/>
                <a:cs typeface="Symbol" pitchFamily="2" charset="2"/>
              </a:rPr>
              <a:t>.</a:t>
            </a:r>
          </a:p>
          <a:p>
            <a:pPr marL="828040"/>
            <a:r>
              <a:rPr lang="fi-FI" sz="2200" dirty="0">
                <a:solidFill>
                  <a:schemeClr val="tx1"/>
                </a:solidFill>
                <a:effectLst/>
                <a:latin typeface="Times New Roman" panose="02020603050405020304" pitchFamily="18" charset="0"/>
                <a:ea typeface="Times New Roman" panose="02020603050405020304" pitchFamily="18" charset="0"/>
              </a:rPr>
              <a:t> </a:t>
            </a:r>
            <a:r>
              <a:rPr lang="fi-FI" sz="2200" dirty="0">
                <a:solidFill>
                  <a:schemeClr val="tx1"/>
                </a:solidFill>
                <a:effectLst/>
                <a:latin typeface="Arial" panose="020B0604020202020204" pitchFamily="34" charset="0"/>
                <a:ea typeface="Times New Roman" panose="02020603050405020304" pitchFamily="18" charset="0"/>
              </a:rPr>
              <a:t> </a:t>
            </a:r>
            <a:endParaRPr lang="fi-FI" sz="22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Saat huoneesi oveen oman avaimen, josta opettelet pitämään tulevaisuuttakin ajatellen huolta. </a:t>
            </a:r>
            <a:endParaRPr lang="fi-FI" sz="22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200" dirty="0">
                <a:solidFill>
                  <a:schemeClr val="tx1"/>
                </a:solidFill>
                <a:effectLst/>
                <a:latin typeface="Arial" panose="020B0604020202020204" pitchFamily="34" charset="0"/>
                <a:ea typeface="Times New Roman" panose="02020603050405020304" pitchFamily="18" charset="0"/>
              </a:rPr>
              <a:t> </a:t>
            </a:r>
            <a:endParaRPr lang="fi-FI" sz="22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Sinun kanssasi liikutaan </a:t>
            </a:r>
            <a:r>
              <a:rPr lang="fi-FI" sz="2200" dirty="0">
                <a:solidFill>
                  <a:schemeClr val="tx1"/>
                </a:solidFill>
                <a:latin typeface="Arial" panose="020B0604020202020204" pitchFamily="34" charset="0"/>
                <a:ea typeface="Times New Roman" panose="02020603050405020304" pitchFamily="18" charset="0"/>
                <a:cs typeface="Symbol" pitchFamily="2" charset="2"/>
              </a:rPr>
              <a:t>Rivak</a:t>
            </a: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assa turvakävely, jossa sinulle näytetään sammutusvälineistön sijainti, sekä kokoontumispaikka tulipalon sattuessa. Myöhemmin pääset osallistumaan Tulikettu alkusammutus koulutukseen.</a:t>
            </a:r>
            <a:endParaRPr lang="fi-FI" sz="22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828040"/>
            <a:r>
              <a:rPr lang="fi-FI" sz="2200" dirty="0">
                <a:solidFill>
                  <a:schemeClr val="tx1"/>
                </a:solidFill>
                <a:effectLst/>
                <a:latin typeface="Arial" panose="020B0604020202020204" pitchFamily="34" charset="0"/>
                <a:ea typeface="Times New Roman" panose="02020603050405020304" pitchFamily="18" charset="0"/>
              </a:rPr>
              <a:t> </a:t>
            </a:r>
            <a:endParaRPr lang="fi-FI" sz="22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Lasten yhteisölliset osastokohtaiset palaverit pidetään kuukausittain, jossa käydään läpi erilaisia asioita mm: lasten kokemuksia, toiveita, tiedotetaan asioista etukäteen. Täällä saat äänesi kuuluviin. Mikäli koet että siellä on hankala puhua niin aikuisen kanssa on hyvä käydä näitä asioita kaksistaan.</a:t>
            </a:r>
            <a:endParaRPr lang="fi-FI" sz="22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828040"/>
            <a:r>
              <a:rPr lang="fi-FI" sz="2200" dirty="0">
                <a:solidFill>
                  <a:schemeClr val="tx1"/>
                </a:solidFill>
                <a:effectLst/>
                <a:latin typeface="Arial" panose="020B0604020202020204" pitchFamily="34" charset="0"/>
                <a:ea typeface="Times New Roman" panose="02020603050405020304" pitchFamily="18" charset="0"/>
              </a:rPr>
              <a:t> </a:t>
            </a:r>
            <a:endParaRPr lang="fi-FI" sz="22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Saat käyttöösi kuukausirahan ikätasosi mukaisesti.</a:t>
            </a:r>
            <a:endParaRPr lang="fi-FI" sz="22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828040"/>
            <a:r>
              <a:rPr lang="fi-FI" sz="2200" dirty="0">
                <a:effectLst/>
                <a:latin typeface="Arial" panose="020B0604020202020204" pitchFamily="34" charset="0"/>
                <a:ea typeface="Times New Roman" panose="02020603050405020304" pitchFamily="18" charset="0"/>
              </a:rPr>
              <a:t> </a:t>
            </a:r>
            <a:endParaRPr lang="fi-FI" sz="2200" dirty="0">
              <a:effectLst/>
              <a:latin typeface="Times New Roman" panose="02020603050405020304" pitchFamily="18" charset="0"/>
              <a:ea typeface="Times New Roman" panose="02020603050405020304" pitchFamily="18" charset="0"/>
            </a:endParaRPr>
          </a:p>
          <a:p>
            <a:endParaRPr lang="fi-FI" sz="2000" dirty="0"/>
          </a:p>
        </p:txBody>
      </p:sp>
    </p:spTree>
    <p:extLst>
      <p:ext uri="{BB962C8B-B14F-4D97-AF65-F5344CB8AC3E}">
        <p14:creationId xmlns:p14="http://schemas.microsoft.com/office/powerpoint/2010/main" val="208286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F685EE88-F174-73F1-7A0D-188DDB337480}"/>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effectLst/>
                <a:latin typeface="Calibri" panose="020F0502020204030204" pitchFamily="34" charset="0"/>
                <a:ea typeface="Calibri" panose="020F0502020204030204" pitchFamily="34" charset="0"/>
              </a:rPr>
              <a:t>LASTEN</a:t>
            </a:r>
            <a:r>
              <a:rPr lang="fi-FI" sz="3200" b="1" kern="0" spc="-45"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OHJEET</a:t>
            </a:r>
            <a:r>
              <a:rPr lang="fi-FI" sz="3200" b="1" kern="0" spc="-35" dirty="0">
                <a:solidFill>
                  <a:srgbClr val="EBEBEB"/>
                </a:solidFill>
                <a:effectLst/>
                <a:latin typeface="Calibri" panose="020F0502020204030204" pitchFamily="34" charset="0"/>
                <a:ea typeface="Calibri" panose="020F0502020204030204" pitchFamily="34" charset="0"/>
              </a:rPr>
              <a:t> </a:t>
            </a:r>
            <a:r>
              <a:rPr lang="fi-FI" sz="3200" b="1" kern="0" spc="-10" dirty="0">
                <a:solidFill>
                  <a:srgbClr val="EBEBEB"/>
                </a:solidFill>
                <a:latin typeface="Calibri" panose="020F0502020204030204" pitchFamily="34" charset="0"/>
                <a:ea typeface="Calibri" panose="020F0502020204030204" pitchFamily="34" charset="0"/>
              </a:rPr>
              <a:t>RIVAKKAAN</a:t>
            </a:r>
            <a:endParaRPr lang="fi-FI" sz="3200" dirty="0">
              <a:solidFill>
                <a:srgbClr val="EBEBEB"/>
              </a:solidFill>
            </a:endParaRPr>
          </a:p>
        </p:txBody>
      </p:sp>
      <p:sp>
        <p:nvSpPr>
          <p:cNvPr id="3" name="Sisällön paikkamerkki 2">
            <a:extLst>
              <a:ext uri="{FF2B5EF4-FFF2-40B4-BE49-F238E27FC236}">
                <a16:creationId xmlns:a16="http://schemas.microsoft.com/office/drawing/2014/main" id="{3DF408B6-9A0F-D797-ECFA-D25DB88B5DD9}"/>
              </a:ext>
            </a:extLst>
          </p:cNvPr>
          <p:cNvSpPr>
            <a:spLocks noGrp="1"/>
          </p:cNvSpPr>
          <p:nvPr>
            <p:ph idx="1"/>
          </p:nvPr>
        </p:nvSpPr>
        <p:spPr>
          <a:xfrm>
            <a:off x="5290077" y="437513"/>
            <a:ext cx="5502614" cy="5954325"/>
          </a:xfrm>
        </p:spPr>
        <p:txBody>
          <a:bodyPr anchor="ctr">
            <a:normAutofit fontScale="85000" lnSpcReduction="10000"/>
          </a:bodyPr>
          <a:lstStyle/>
          <a:p>
            <a:endParaRPr lang="fi-FI" sz="2000" dirty="0">
              <a:solidFill>
                <a:schemeClr val="tx1"/>
              </a:solidFill>
              <a:effectLst/>
              <a:latin typeface="Arial" panose="020B0604020202020204" pitchFamily="34" charset="0"/>
              <a:ea typeface="Times New Roman" panose="02020603050405020304" pitchFamily="18" charset="0"/>
              <a:cs typeface="Symbol" pitchFamily="2" charset="2"/>
            </a:endParaRPr>
          </a:p>
          <a:p>
            <a:pPr marL="0" lvl="0" indent="0">
              <a:buNone/>
            </a:pP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Harraste, vaatetus ym. hankintatarpeesi hoidetaan yhdessä omaohjaajiesi kanssa, joita saat kaksi.</a:t>
            </a:r>
          </a:p>
          <a:p>
            <a:pPr marL="342900" lvl="0" indent="-342900">
              <a:buFont typeface="Symbol" pitchFamily="2" charset="2"/>
              <a:buChar char=""/>
            </a:pPr>
            <a:endParaRPr lang="fi-FI" sz="20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0" indent="0">
              <a:buNone/>
            </a:pP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Sisällä liikutaan kävellen ja säästetään juokseminen ulos. </a:t>
            </a:r>
          </a:p>
          <a:p>
            <a:pPr>
              <a:buFont typeface="Symbol" pitchFamily="2" charset="2"/>
              <a:buChar char=""/>
            </a:pPr>
            <a:endParaRPr lang="fi-FI" sz="20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0" indent="0">
              <a:buNone/>
            </a:pP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Oma huone laitetaan aamulla järjestykseen ennen kuin lähdetään arjen toimiin. Ohjaaja auttaa sinua.</a:t>
            </a:r>
            <a:endParaRPr lang="fi-FI" sz="2000" dirty="0">
              <a:solidFill>
                <a:schemeClr val="tx1"/>
              </a:solidFill>
              <a:latin typeface="Arial" panose="020B0604020202020204" pitchFamily="34" charset="0"/>
              <a:ea typeface="Times New Roman" panose="02020603050405020304" pitchFamily="18" charset="0"/>
              <a:cs typeface="Symbol" pitchFamily="2" charset="2"/>
            </a:endParaRPr>
          </a:p>
          <a:p>
            <a:endParaRPr lang="fi-FI" sz="2000" dirty="0">
              <a:solidFill>
                <a:schemeClr val="tx1"/>
              </a:solidFill>
              <a:effectLst/>
              <a:latin typeface="Arial" panose="020B0604020202020204" pitchFamily="34" charset="0"/>
              <a:ea typeface="Times New Roman" panose="02020603050405020304" pitchFamily="18" charset="0"/>
              <a:cs typeface="Symbol" pitchFamily="2" charset="2"/>
            </a:endParaRPr>
          </a:p>
          <a:p>
            <a:r>
              <a:rPr lang="fi-FI" sz="2000" dirty="0">
                <a:solidFill>
                  <a:schemeClr val="tx1"/>
                </a:solidFill>
                <a:latin typeface="Arial" panose="020B0604020202020204" pitchFamily="34" charset="0"/>
                <a:ea typeface="Times New Roman" panose="02020603050405020304" pitchFamily="18" charset="0"/>
                <a:cs typeface="Symbol" pitchFamily="2" charset="2"/>
              </a:rPr>
              <a:t>Rivakassa</a:t>
            </a: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 on laajat harrastusmahdollisuudet. Meillä on </a:t>
            </a:r>
            <a:r>
              <a:rPr lang="fi-FI" sz="2000" dirty="0">
                <a:solidFill>
                  <a:schemeClr val="tx1"/>
                </a:solidFill>
                <a:latin typeface="Arial" panose="020B0604020202020204" pitchFamily="34" charset="0"/>
                <a:ea typeface="Times New Roman" panose="02020603050405020304" pitchFamily="18" charset="0"/>
                <a:cs typeface="Symbol" pitchFamily="2" charset="2"/>
              </a:rPr>
              <a:t>motocross pyöriä</a:t>
            </a: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 sekä vene. Pihasta löytyy jalkapallokenttä, koripallokori, jääkiekkomaali, trampoliini. Sisällä harrastetilassa on biljardipöytä, pingispöytä, korona ja paljon erilaisia lautapelejä. Talvisin on mahdollisuus </a:t>
            </a:r>
            <a:r>
              <a:rPr lang="fi-FI" sz="2000" dirty="0">
                <a:solidFill>
                  <a:schemeClr val="tx1"/>
                </a:solidFill>
                <a:latin typeface="Arial" panose="020B0604020202020204" pitchFamily="34" charset="0"/>
                <a:ea typeface="Times New Roman" panose="02020603050405020304" pitchFamily="18" charset="0"/>
                <a:cs typeface="Symbol" pitchFamily="2" charset="2"/>
              </a:rPr>
              <a:t>Mikkelissä</a:t>
            </a: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 lasketteluun. Meillä </a:t>
            </a:r>
            <a:r>
              <a:rPr lang="fi-FI" sz="2000" dirty="0">
                <a:solidFill>
                  <a:schemeClr val="tx1"/>
                </a:solidFill>
                <a:latin typeface="Arial" panose="020B0604020202020204" pitchFamily="34" charset="0"/>
                <a:ea typeface="Times New Roman" panose="02020603050405020304" pitchFamily="18" charset="0"/>
                <a:cs typeface="Symbol" pitchFamily="2" charset="2"/>
              </a:rPr>
              <a:t>käydään myös </a:t>
            </a: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kuntosalilla. Näiden harrastusmahdollisuuksien lisäksi voimme yhdessä etsiä sinulle mieluisan harrastuksen.   </a:t>
            </a:r>
            <a:endParaRPr lang="fi-FI" sz="20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endParaRPr lang="fi-FI" sz="2000" dirty="0"/>
          </a:p>
        </p:txBody>
      </p:sp>
    </p:spTree>
    <p:extLst>
      <p:ext uri="{BB962C8B-B14F-4D97-AF65-F5344CB8AC3E}">
        <p14:creationId xmlns:p14="http://schemas.microsoft.com/office/powerpoint/2010/main" val="1961170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A46D0F0A-17D8-FB25-F47A-583405CDB779}"/>
              </a:ext>
            </a:extLst>
          </p:cNvPr>
          <p:cNvSpPr>
            <a:spLocks noGrp="1"/>
          </p:cNvSpPr>
          <p:nvPr>
            <p:ph type="title"/>
          </p:nvPr>
        </p:nvSpPr>
        <p:spPr>
          <a:xfrm>
            <a:off x="994087" y="1130603"/>
            <a:ext cx="3342442" cy="4596794"/>
          </a:xfrm>
        </p:spPr>
        <p:txBody>
          <a:bodyPr anchor="ctr">
            <a:normAutofit/>
          </a:bodyPr>
          <a:lstStyle/>
          <a:p>
            <a:r>
              <a:rPr lang="fi-FI" sz="3200" b="1" dirty="0">
                <a:solidFill>
                  <a:srgbClr val="EBEBEB"/>
                </a:solidFill>
              </a:rPr>
              <a:t>YHTEYDENITO</a:t>
            </a:r>
          </a:p>
        </p:txBody>
      </p:sp>
      <p:sp>
        <p:nvSpPr>
          <p:cNvPr id="3" name="Sisällön paikkamerkki 2">
            <a:extLst>
              <a:ext uri="{FF2B5EF4-FFF2-40B4-BE49-F238E27FC236}">
                <a16:creationId xmlns:a16="http://schemas.microsoft.com/office/drawing/2014/main" id="{7DE6FDC3-F9C1-3B36-3677-07257CDF8D6B}"/>
              </a:ext>
            </a:extLst>
          </p:cNvPr>
          <p:cNvSpPr>
            <a:spLocks noGrp="1"/>
          </p:cNvSpPr>
          <p:nvPr>
            <p:ph idx="1"/>
          </p:nvPr>
        </p:nvSpPr>
        <p:spPr>
          <a:xfrm>
            <a:off x="5290077" y="437513"/>
            <a:ext cx="5502614" cy="5954325"/>
          </a:xfrm>
        </p:spPr>
        <p:txBody>
          <a:bodyPr anchor="ctr">
            <a:normAutofit/>
          </a:bodyPr>
          <a:lstStyle/>
          <a:p>
            <a:r>
              <a:rPr lang="fi-FI" sz="2000" dirty="0">
                <a:solidFill>
                  <a:schemeClr val="tx1"/>
                </a:solidFill>
              </a:rPr>
              <a:t>Sinulla on käytössäsi oma puhelin</a:t>
            </a:r>
          </a:p>
          <a:p>
            <a:r>
              <a:rPr lang="fi-FI" sz="2000" dirty="0">
                <a:solidFill>
                  <a:schemeClr val="tx1"/>
                </a:solidFill>
              </a:rPr>
              <a:t>Rivakan langaton verkko</a:t>
            </a:r>
          </a:p>
          <a:p>
            <a:r>
              <a:rPr lang="fi-FI" sz="2000" dirty="0">
                <a:solidFill>
                  <a:schemeClr val="tx1"/>
                </a:solidFill>
              </a:rPr>
              <a:t>Tarvittaessa Rivakan lastenpuhelin</a:t>
            </a:r>
          </a:p>
        </p:txBody>
      </p:sp>
    </p:spTree>
    <p:extLst>
      <p:ext uri="{BB962C8B-B14F-4D97-AF65-F5344CB8AC3E}">
        <p14:creationId xmlns:p14="http://schemas.microsoft.com/office/powerpoint/2010/main" val="23452341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3C093BAC-5500-07EB-7C82-F97C6485BC14}"/>
              </a:ext>
            </a:extLst>
          </p:cNvPr>
          <p:cNvSpPr>
            <a:spLocks noGrp="1"/>
          </p:cNvSpPr>
          <p:nvPr>
            <p:ph type="title"/>
          </p:nvPr>
        </p:nvSpPr>
        <p:spPr>
          <a:xfrm>
            <a:off x="994087" y="1130603"/>
            <a:ext cx="3342442" cy="4596794"/>
          </a:xfrm>
        </p:spPr>
        <p:txBody>
          <a:bodyPr anchor="ctr">
            <a:normAutofit/>
          </a:bodyPr>
          <a:lstStyle/>
          <a:p>
            <a:r>
              <a:rPr lang="fi-FI" sz="3000" b="1" kern="0" spc="-5" dirty="0">
                <a:solidFill>
                  <a:srgbClr val="EBEBEB"/>
                </a:solidFill>
                <a:effectLst/>
                <a:latin typeface="Calibri" panose="020F0502020204030204" pitchFamily="34" charset="0"/>
                <a:ea typeface="Calibri" panose="020F0502020204030204" pitchFamily="34" charset="0"/>
              </a:rPr>
              <a:t>SINULLA ON SOSIAALIHUOLLON</a:t>
            </a:r>
            <a:r>
              <a:rPr lang="fi-FI" sz="3000" b="1" kern="0" spc="-60" dirty="0">
                <a:solidFill>
                  <a:srgbClr val="EBEBEB"/>
                </a:solidFill>
                <a:effectLst/>
                <a:latin typeface="Calibri" panose="020F0502020204030204" pitchFamily="34" charset="0"/>
                <a:ea typeface="Calibri" panose="020F0502020204030204" pitchFamily="34" charset="0"/>
              </a:rPr>
              <a:t> </a:t>
            </a:r>
            <a:r>
              <a:rPr lang="fi-FI" sz="3000" b="1" kern="0" spc="-5" dirty="0">
                <a:solidFill>
                  <a:srgbClr val="EBEBEB"/>
                </a:solidFill>
                <a:effectLst/>
                <a:latin typeface="Calibri" panose="020F0502020204030204" pitchFamily="34" charset="0"/>
                <a:ea typeface="Calibri" panose="020F0502020204030204" pitchFamily="34" charset="0"/>
              </a:rPr>
              <a:t>ASIAKKAAN</a:t>
            </a:r>
            <a:r>
              <a:rPr lang="fi-FI" sz="3000" b="1" kern="0" spc="-55" dirty="0">
                <a:solidFill>
                  <a:srgbClr val="EBEBEB"/>
                </a:solidFill>
                <a:effectLst/>
                <a:latin typeface="Calibri" panose="020F0502020204030204" pitchFamily="34" charset="0"/>
                <a:ea typeface="Calibri" panose="020F0502020204030204" pitchFamily="34" charset="0"/>
              </a:rPr>
              <a:t> </a:t>
            </a:r>
            <a:r>
              <a:rPr lang="fi-FI" sz="3000" b="1" kern="0" spc="-5" dirty="0">
                <a:solidFill>
                  <a:srgbClr val="EBEBEB"/>
                </a:solidFill>
                <a:effectLst/>
                <a:latin typeface="Calibri" panose="020F0502020204030204" pitchFamily="34" charset="0"/>
                <a:ea typeface="Calibri" panose="020F0502020204030204" pitchFamily="34" charset="0"/>
              </a:rPr>
              <a:t>OIKEUS</a:t>
            </a:r>
            <a:r>
              <a:rPr lang="fi-FI" sz="3000" b="1" kern="0" spc="-60" dirty="0">
                <a:solidFill>
                  <a:srgbClr val="EBEBEB"/>
                </a:solidFill>
                <a:effectLst/>
                <a:latin typeface="Calibri" panose="020F0502020204030204" pitchFamily="34" charset="0"/>
                <a:ea typeface="Calibri" panose="020F0502020204030204" pitchFamily="34" charset="0"/>
              </a:rPr>
              <a:t> </a:t>
            </a:r>
            <a:r>
              <a:rPr lang="fi-FI" sz="3000" b="1" kern="0" spc="-5" dirty="0">
                <a:solidFill>
                  <a:srgbClr val="EBEBEB"/>
                </a:solidFill>
                <a:effectLst/>
                <a:latin typeface="Calibri" panose="020F0502020204030204" pitchFamily="34" charset="0"/>
                <a:ea typeface="Calibri" panose="020F0502020204030204" pitchFamily="34" charset="0"/>
              </a:rPr>
              <a:t>TEHDÄ</a:t>
            </a:r>
            <a:r>
              <a:rPr lang="fi-FI" sz="3000" b="1" kern="0" spc="-55" dirty="0">
                <a:solidFill>
                  <a:srgbClr val="EBEBEB"/>
                </a:solidFill>
                <a:effectLst/>
                <a:latin typeface="Calibri" panose="020F0502020204030204" pitchFamily="34" charset="0"/>
                <a:ea typeface="Calibri" panose="020F0502020204030204" pitchFamily="34" charset="0"/>
              </a:rPr>
              <a:t> </a:t>
            </a:r>
            <a:r>
              <a:rPr lang="fi-FI" sz="3000" b="1" kern="0" spc="-10" dirty="0">
                <a:solidFill>
                  <a:srgbClr val="EBEBEB"/>
                </a:solidFill>
                <a:effectLst/>
                <a:latin typeface="Calibri" panose="020F0502020204030204" pitchFamily="34" charset="0"/>
                <a:ea typeface="Calibri" panose="020F0502020204030204" pitchFamily="34" charset="0"/>
              </a:rPr>
              <a:t>MUISTUTUS</a:t>
            </a:r>
            <a:br>
              <a:rPr lang="fi-FI" sz="3000" b="1" kern="0" spc="-5" dirty="0">
                <a:solidFill>
                  <a:srgbClr val="EBEBEB"/>
                </a:solidFill>
                <a:effectLst/>
                <a:latin typeface="Calibri" panose="020F0502020204030204" pitchFamily="34" charset="0"/>
                <a:ea typeface="Calibri" panose="020F0502020204030204" pitchFamily="34" charset="0"/>
              </a:rPr>
            </a:br>
            <a:endParaRPr lang="fi-FI" sz="3000" dirty="0">
              <a:solidFill>
                <a:srgbClr val="EBEBEB"/>
              </a:solidFill>
            </a:endParaRPr>
          </a:p>
        </p:txBody>
      </p:sp>
      <p:sp>
        <p:nvSpPr>
          <p:cNvPr id="3" name="Sisällön paikkamerkki 2">
            <a:extLst>
              <a:ext uri="{FF2B5EF4-FFF2-40B4-BE49-F238E27FC236}">
                <a16:creationId xmlns:a16="http://schemas.microsoft.com/office/drawing/2014/main" id="{924112B7-2A4E-57B7-9B7B-5A02CDE25D7E}"/>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145"/>
              </a:spcBef>
            </a:pPr>
            <a:r>
              <a:rPr lang="fi-FI" dirty="0">
                <a:solidFill>
                  <a:schemeClr val="tx1"/>
                </a:solidFill>
                <a:effectLst/>
                <a:latin typeface="Calibri" panose="020F0502020204030204" pitchFamily="34" charset="0"/>
                <a:ea typeface="Calibri" panose="020F0502020204030204" pitchFamily="34" charset="0"/>
              </a:rPr>
              <a:t>Jos</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olet</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tyytymätön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saamaasi</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palveluun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tai</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kohteluun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sosiaalihuollon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yksikössä</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tai</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varhaiskasvatuksessa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tai kaipaat neuvontaa oikeuksistasi asiakkaana, sosiaaliasiavastaavan kanssa voit pohtia erilaisia keinoja tilanteen selvittämiseksi. Sosiaaliasiavastaavan tehtävä on puolueeton, riippumaton ja lakisääteinen.</a:t>
            </a:r>
          </a:p>
          <a:p>
            <a:pPr marL="71755">
              <a:lnSpc>
                <a:spcPct val="90000"/>
              </a:lnSpc>
            </a:pPr>
            <a:r>
              <a:rPr lang="fi-FI" dirty="0">
                <a:solidFill>
                  <a:schemeClr val="tx1"/>
                </a:solidFill>
                <a:effectLst/>
                <a:latin typeface="Calibri" panose="020F0502020204030204" pitchFamily="34" charset="0"/>
                <a:ea typeface="Calibri" panose="020F0502020204030204" pitchFamily="34" charset="0"/>
              </a:rPr>
              <a:t>Sosiaaliasiavastaava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taho,</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joka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neuvoo,</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miten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sinä</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asiakkaana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voit</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toimia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omassa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asiassasi. Sosiaaliasiavastaava ei tee päätöksiä.</a:t>
            </a:r>
          </a:p>
          <a:p>
            <a:r>
              <a:rPr lang="fi-FI" sz="1800" b="1" dirty="0">
                <a:latin typeface="Calibri" panose="020F0502020204030204" pitchFamily="34" charset="0"/>
                <a:cs typeface="Calibri" panose="020F0502020204030204" pitchFamily="34" charset="0"/>
              </a:rPr>
              <a:t>Etelä-Savon hyvinvointialueen sosiaaliasiavastaava</a:t>
            </a:r>
          </a:p>
          <a:p>
            <a:pPr marL="0" indent="0">
              <a:buNone/>
            </a:pPr>
            <a:r>
              <a:rPr lang="fi-FI" sz="1800" dirty="0">
                <a:latin typeface="Calibri" panose="020F0502020204030204" pitchFamily="34" charset="0"/>
                <a:cs typeface="Calibri" panose="020F0502020204030204" pitchFamily="34" charset="0"/>
              </a:rPr>
              <a:t>Osoite: Porrassalmenkatu 35-37 50100 Mikkeli</a:t>
            </a:r>
          </a:p>
          <a:p>
            <a:pPr marL="0" indent="0">
              <a:buNone/>
            </a:pPr>
            <a:r>
              <a:rPr lang="fi-FI" sz="1800" dirty="0">
                <a:latin typeface="Calibri" panose="020F0502020204030204" pitchFamily="34" charset="0"/>
                <a:cs typeface="Calibri" panose="020F0502020204030204" pitchFamily="34" charset="0"/>
              </a:rPr>
              <a:t>Puh: 015 411 4100</a:t>
            </a:r>
          </a:p>
          <a:p>
            <a:pPr marL="0" indent="0">
              <a:buNone/>
            </a:pPr>
            <a:r>
              <a:rPr lang="fi-FI" sz="1800" dirty="0" err="1">
                <a:latin typeface="Calibri" panose="020F0502020204030204" pitchFamily="34" charset="0"/>
                <a:cs typeface="Calibri" panose="020F0502020204030204" pitchFamily="34" charset="0"/>
              </a:rPr>
              <a:t>Sposti</a:t>
            </a:r>
            <a:r>
              <a:rPr lang="fi-FI" sz="1800" dirty="0">
                <a:latin typeface="Calibri" panose="020F0502020204030204" pitchFamily="34" charset="0"/>
                <a:cs typeface="Calibri" panose="020F0502020204030204" pitchFamily="34" charset="0"/>
              </a:rPr>
              <a:t>: </a:t>
            </a:r>
            <a:r>
              <a:rPr lang="fi-FI" sz="1800" dirty="0" err="1">
                <a:latin typeface="Calibri" panose="020F0502020204030204" pitchFamily="34" charset="0"/>
                <a:cs typeface="Calibri" panose="020F0502020204030204" pitchFamily="34" charset="0"/>
              </a:rPr>
              <a:t>sosiaali.potilasasiavastaava@etelasavonha.fi</a:t>
            </a:r>
            <a:endParaRPr lang="fi-FI" sz="1800" dirty="0">
              <a:latin typeface="Calibri" panose="020F0502020204030204" pitchFamily="34" charset="0"/>
              <a:cs typeface="Calibri" panose="020F0502020204030204" pitchFamily="34" charset="0"/>
            </a:endParaRPr>
          </a:p>
          <a:p>
            <a:pPr marL="71755">
              <a:lnSpc>
                <a:spcPct val="90000"/>
              </a:lnSpc>
            </a:pPr>
            <a:endParaRPr lang="fi-FI" spc="-10" dirty="0">
              <a:solidFill>
                <a:schemeClr val="tx1"/>
              </a:solidFill>
              <a:effectLst/>
              <a:latin typeface="Calibri" panose="020F0502020204030204" pitchFamily="34" charset="0"/>
              <a:ea typeface="Calibri" panose="020F0502020204030204" pitchFamily="34" charset="0"/>
            </a:endParaRPr>
          </a:p>
          <a:p>
            <a:pPr marL="71755">
              <a:lnSpc>
                <a:spcPct val="90000"/>
              </a:lnSpc>
            </a:pPr>
            <a:r>
              <a:rPr lang="fi-FI" dirty="0">
                <a:solidFill>
                  <a:schemeClr val="tx1"/>
                </a:solidFill>
                <a:effectLst/>
                <a:latin typeface="Calibri" panose="020F0502020204030204" pitchFamily="34" charset="0"/>
                <a:ea typeface="Calibri" panose="020F0502020204030204" pitchFamily="34" charset="0"/>
              </a:rPr>
              <a:t>Voit</a:t>
            </a:r>
            <a:r>
              <a:rPr lang="fi-FI" spc="-6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ottaa</a:t>
            </a:r>
            <a:r>
              <a:rPr lang="fi-FI" spc="-6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yhteyttä</a:t>
            </a:r>
            <a:r>
              <a:rPr lang="fi-FI" spc="-6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sosiaaliasiavastaavaan</a:t>
            </a:r>
            <a:r>
              <a:rPr lang="fi-FI" spc="-6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puhelimitse,</a:t>
            </a:r>
            <a:r>
              <a:rPr lang="fi-FI" spc="-65" dirty="0">
                <a:solidFill>
                  <a:schemeClr val="tx1"/>
                </a:solidFill>
                <a:effectLst/>
                <a:latin typeface="Calibri" panose="020F0502020204030204" pitchFamily="34" charset="0"/>
                <a:ea typeface="Calibri" panose="020F0502020204030204" pitchFamily="34" charset="0"/>
              </a:rPr>
              <a:t> </a:t>
            </a:r>
            <a:r>
              <a:rPr lang="fi-FI" dirty="0" err="1">
                <a:solidFill>
                  <a:schemeClr val="tx1"/>
                </a:solidFill>
                <a:effectLst/>
                <a:latin typeface="Calibri" panose="020F0502020204030204" pitchFamily="34" charset="0"/>
                <a:ea typeface="Calibri" panose="020F0502020204030204" pitchFamily="34" charset="0"/>
              </a:rPr>
              <a:t>suomi.fi</a:t>
            </a:r>
            <a:r>
              <a:rPr lang="fi-FI" dirty="0">
                <a:solidFill>
                  <a:schemeClr val="tx1"/>
                </a:solidFill>
                <a:effectLst/>
                <a:latin typeface="Calibri" panose="020F0502020204030204" pitchFamily="34" charset="0"/>
                <a:ea typeface="Calibri" panose="020F0502020204030204" pitchFamily="34" charset="0"/>
              </a:rPr>
              <a:t>-verkkoasioinnin</a:t>
            </a:r>
            <a:r>
              <a:rPr lang="fi-FI" spc="-6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kautta,</a:t>
            </a:r>
            <a:r>
              <a:rPr lang="fi-FI" spc="-6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kirjeitse</a:t>
            </a:r>
            <a:r>
              <a:rPr lang="fi-FI" spc="-6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tai </a:t>
            </a:r>
            <a:r>
              <a:rPr lang="fi-FI" spc="-10" dirty="0">
                <a:solidFill>
                  <a:schemeClr val="tx1"/>
                </a:solidFill>
                <a:effectLst/>
                <a:latin typeface="Calibri" panose="020F0502020204030204" pitchFamily="34" charset="0"/>
                <a:ea typeface="Calibri" panose="020F0502020204030204" pitchFamily="34" charset="0"/>
              </a:rPr>
              <a:t>sähköpostitse.</a:t>
            </a:r>
            <a:endParaRPr lang="fi-FI" dirty="0">
              <a:solidFill>
                <a:schemeClr val="tx1"/>
              </a:solidFill>
              <a:effectLst/>
              <a:latin typeface="Calibri" panose="020F0502020204030204" pitchFamily="34" charset="0"/>
              <a:ea typeface="Calibri" panose="020F0502020204030204" pitchFamily="34" charset="0"/>
            </a:endParaRPr>
          </a:p>
          <a:p>
            <a:pPr marL="71755">
              <a:lnSpc>
                <a:spcPct val="90000"/>
              </a:lnSpc>
            </a:pPr>
            <a:endParaRPr lang="fi-FI" sz="1600" dirty="0">
              <a:latin typeface="Calibri" panose="020F0502020204030204" pitchFamily="34" charset="0"/>
              <a:ea typeface="Calibri" panose="020F0502020204030204" pitchFamily="34" charset="0"/>
            </a:endParaRPr>
          </a:p>
          <a:p>
            <a:pPr marL="71755">
              <a:lnSpc>
                <a:spcPct val="90000"/>
              </a:lnSpc>
            </a:pPr>
            <a:endParaRPr lang="fi-FI" sz="1600" dirty="0">
              <a:effectLst/>
              <a:latin typeface="Calibri" panose="020F0502020204030204" pitchFamily="34" charset="0"/>
              <a:ea typeface="Calibri" panose="020F0502020204030204" pitchFamily="34" charset="0"/>
            </a:endParaRPr>
          </a:p>
          <a:p>
            <a:pPr>
              <a:lnSpc>
                <a:spcPct val="90000"/>
              </a:lnSpc>
            </a:pPr>
            <a:endParaRPr lang="fi-FI" sz="800" dirty="0"/>
          </a:p>
        </p:txBody>
      </p:sp>
    </p:spTree>
    <p:extLst>
      <p:ext uri="{BB962C8B-B14F-4D97-AF65-F5344CB8AC3E}">
        <p14:creationId xmlns:p14="http://schemas.microsoft.com/office/powerpoint/2010/main" val="40933928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9B70A6D6-BDC0-27FE-A057-014D614D0DC4}"/>
              </a:ext>
            </a:extLst>
          </p:cNvPr>
          <p:cNvSpPr>
            <a:spLocks noGrp="1"/>
          </p:cNvSpPr>
          <p:nvPr>
            <p:ph type="title"/>
          </p:nvPr>
        </p:nvSpPr>
        <p:spPr>
          <a:xfrm>
            <a:off x="994087" y="1130603"/>
            <a:ext cx="3342442" cy="4596794"/>
          </a:xfrm>
        </p:spPr>
        <p:txBody>
          <a:bodyPr anchor="ctr">
            <a:normAutofit/>
          </a:bodyPr>
          <a:lstStyle/>
          <a:p>
            <a:r>
              <a:rPr lang="fi-FI" sz="2700" b="1" kern="0" spc="-10" dirty="0">
                <a:solidFill>
                  <a:srgbClr val="EBEBEB"/>
                </a:solidFill>
                <a:effectLst/>
                <a:latin typeface="Calibri" panose="020F0502020204030204" pitchFamily="34" charset="0"/>
                <a:ea typeface="Calibri" panose="020F0502020204030204" pitchFamily="34" charset="0"/>
              </a:rPr>
              <a:t>Sosiaaliasiavastaavan yhteystietoja</a:t>
            </a:r>
            <a:endParaRPr lang="fi-FI" sz="2700" dirty="0">
              <a:solidFill>
                <a:srgbClr val="EBEBEB"/>
              </a:solidFill>
            </a:endParaRPr>
          </a:p>
        </p:txBody>
      </p:sp>
      <p:sp>
        <p:nvSpPr>
          <p:cNvPr id="3" name="Sisällön paikkamerkki 2">
            <a:extLst>
              <a:ext uri="{FF2B5EF4-FFF2-40B4-BE49-F238E27FC236}">
                <a16:creationId xmlns:a16="http://schemas.microsoft.com/office/drawing/2014/main" id="{EBDB123C-298D-346E-D09E-AE855571E122}"/>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125"/>
              </a:spcBef>
            </a:pPr>
            <a:r>
              <a:rPr lang="fi-FI" sz="2000" b="1" spc="-10" dirty="0">
                <a:solidFill>
                  <a:schemeClr val="tx1"/>
                </a:solidFill>
                <a:effectLst/>
                <a:latin typeface="Calibri" panose="020F0502020204030204" pitchFamily="34" charset="0"/>
                <a:ea typeface="Calibri" panose="020F0502020204030204" pitchFamily="34" charset="0"/>
              </a:rPr>
              <a:t>Pirkanmaan</a:t>
            </a:r>
            <a:r>
              <a:rPr lang="fi-FI" sz="2000" b="1" spc="40" dirty="0">
                <a:solidFill>
                  <a:schemeClr val="tx1"/>
                </a:solidFill>
                <a:effectLst/>
                <a:latin typeface="Calibri" panose="020F0502020204030204" pitchFamily="34" charset="0"/>
                <a:ea typeface="Calibri" panose="020F0502020204030204" pitchFamily="34" charset="0"/>
              </a:rPr>
              <a:t> </a:t>
            </a:r>
            <a:r>
              <a:rPr lang="fi-FI" sz="2000" b="1" spc="-10" dirty="0">
                <a:solidFill>
                  <a:schemeClr val="tx1"/>
                </a:solidFill>
                <a:effectLst/>
                <a:latin typeface="Calibri" panose="020F0502020204030204" pitchFamily="34" charset="0"/>
                <a:ea typeface="Calibri" panose="020F0502020204030204" pitchFamily="34" charset="0"/>
              </a:rPr>
              <a:t>hyvinvointialueen</a:t>
            </a:r>
            <a:r>
              <a:rPr lang="fi-FI" sz="2000" b="1" spc="40" dirty="0">
                <a:solidFill>
                  <a:schemeClr val="tx1"/>
                </a:solidFill>
                <a:effectLst/>
                <a:latin typeface="Calibri" panose="020F0502020204030204" pitchFamily="34" charset="0"/>
                <a:ea typeface="Calibri" panose="020F0502020204030204" pitchFamily="34" charset="0"/>
              </a:rPr>
              <a:t> </a:t>
            </a:r>
            <a:r>
              <a:rPr lang="fi-FI" sz="2000" b="1" spc="-10" dirty="0">
                <a:solidFill>
                  <a:schemeClr val="tx1"/>
                </a:solidFill>
                <a:effectLst/>
                <a:latin typeface="Calibri" panose="020F0502020204030204" pitchFamily="34" charset="0"/>
                <a:ea typeface="Calibri" panose="020F0502020204030204" pitchFamily="34" charset="0"/>
              </a:rPr>
              <a:t>sosiaaliasiavastaava</a:t>
            </a:r>
            <a:endParaRPr lang="fi-FI" sz="2000" b="1" dirty="0">
              <a:solidFill>
                <a:schemeClr val="tx1"/>
              </a:solidFill>
              <a:effectLst/>
              <a:latin typeface="Calibri" panose="020F0502020204030204" pitchFamily="34" charset="0"/>
              <a:ea typeface="Calibri" panose="020F0502020204030204" pitchFamily="34" charset="0"/>
            </a:endParaRPr>
          </a:p>
          <a:p>
            <a:pPr marL="71755" marR="1148715">
              <a:lnSpc>
                <a:spcPct val="90000"/>
              </a:lnSpc>
              <a:spcBef>
                <a:spcPts val="905"/>
              </a:spcBef>
              <a:spcAft>
                <a:spcPts val="0"/>
              </a:spcAft>
            </a:pPr>
            <a:r>
              <a:rPr lang="fi-FI" sz="2000" spc="-10" dirty="0">
                <a:solidFill>
                  <a:schemeClr val="tx1"/>
                </a:solidFill>
                <a:effectLst/>
                <a:latin typeface="Calibri" panose="020F0502020204030204" pitchFamily="34" charset="0"/>
                <a:ea typeface="Calibri" panose="020F0502020204030204" pitchFamily="34" charset="0"/>
              </a:rPr>
              <a:t>Sosiaaliasiavastaavan </a:t>
            </a:r>
          </a:p>
          <a:p>
            <a:pPr marL="71755" marR="1148715">
              <a:lnSpc>
                <a:spcPct val="90000"/>
              </a:lnSpc>
              <a:spcBef>
                <a:spcPts val="905"/>
              </a:spcBef>
              <a:spcAft>
                <a:spcPts val="0"/>
              </a:spcAft>
            </a:pPr>
            <a:r>
              <a:rPr lang="fi-FI" sz="2000" spc="-10" dirty="0" err="1">
                <a:solidFill>
                  <a:schemeClr val="tx1"/>
                </a:solidFill>
                <a:latin typeface="Calibri" panose="020F0502020204030204" pitchFamily="34" charset="0"/>
                <a:ea typeface="Calibri" panose="020F0502020204030204" pitchFamily="34" charset="0"/>
              </a:rPr>
              <a:t>Sposti</a:t>
            </a:r>
            <a:r>
              <a:rPr lang="fi-FI" sz="2000" spc="-10" dirty="0">
                <a:solidFill>
                  <a:schemeClr val="tx1"/>
                </a:solidFill>
                <a:latin typeface="Calibri" panose="020F0502020204030204" pitchFamily="34" charset="0"/>
                <a:ea typeface="Calibri" panose="020F0502020204030204" pitchFamily="34" charset="0"/>
              </a:rPr>
              <a:t>: </a:t>
            </a:r>
            <a:r>
              <a:rPr lang="fi-FI" sz="2000" spc="-10" dirty="0" err="1">
                <a:solidFill>
                  <a:schemeClr val="tx1"/>
                </a:solidFill>
                <a:latin typeface="Calibri" panose="020F0502020204030204" pitchFamily="34" charset="0"/>
                <a:ea typeface="Calibri" panose="020F0502020204030204" pitchFamily="34" charset="0"/>
              </a:rPr>
              <a:t>sosiaaliasiavastaava@pirha.fi</a:t>
            </a:r>
            <a:endParaRPr lang="fi-FI" sz="2000" spc="-10" dirty="0">
              <a:solidFill>
                <a:schemeClr val="tx1"/>
              </a:solidFill>
              <a:latin typeface="Calibri" panose="020F0502020204030204" pitchFamily="34" charset="0"/>
              <a:ea typeface="Calibri" panose="020F0502020204030204" pitchFamily="34" charset="0"/>
            </a:endParaRPr>
          </a:p>
          <a:p>
            <a:pPr marL="71755" marR="1148715">
              <a:lnSpc>
                <a:spcPct val="90000"/>
              </a:lnSpc>
              <a:spcBef>
                <a:spcPts val="905"/>
              </a:spcBef>
              <a:spcAft>
                <a:spcPts val="0"/>
              </a:spcAft>
            </a:pPr>
            <a:r>
              <a:rPr lang="fi-FI" sz="2000" dirty="0">
                <a:solidFill>
                  <a:schemeClr val="tx1"/>
                </a:solidFill>
                <a:effectLst/>
                <a:latin typeface="Calibri" panose="020F0502020204030204" pitchFamily="34" charset="0"/>
                <a:ea typeface="Calibri" panose="020F0502020204030204" pitchFamily="34" charset="0"/>
              </a:rPr>
              <a:t>postiosoite: </a:t>
            </a:r>
            <a:r>
              <a:rPr lang="fi-FI" sz="2000" dirty="0" err="1">
                <a:solidFill>
                  <a:schemeClr val="tx1"/>
                </a:solidFill>
                <a:effectLst/>
                <a:latin typeface="Calibri" panose="020F0502020204030204" pitchFamily="34" charset="0"/>
                <a:ea typeface="Calibri" panose="020F0502020204030204" pitchFamily="34" charset="0"/>
              </a:rPr>
              <a:t>Hatanpäänkatu</a:t>
            </a:r>
            <a:r>
              <a:rPr lang="fi-FI" sz="2000" dirty="0">
                <a:solidFill>
                  <a:schemeClr val="tx1"/>
                </a:solidFill>
                <a:effectLst/>
                <a:latin typeface="Calibri" panose="020F0502020204030204" pitchFamily="34" charset="0"/>
                <a:ea typeface="Calibri" panose="020F0502020204030204" pitchFamily="34" charset="0"/>
              </a:rPr>
              <a:t> 3 33900 Tampere</a:t>
            </a:r>
          </a:p>
          <a:p>
            <a:pPr marL="71755" marR="1148715">
              <a:lnSpc>
                <a:spcPct val="90000"/>
              </a:lnSpc>
              <a:spcBef>
                <a:spcPts val="905"/>
              </a:spcBef>
              <a:spcAft>
                <a:spcPts val="0"/>
              </a:spcAft>
            </a:pPr>
            <a:r>
              <a:rPr lang="fi-FI" sz="2000" dirty="0">
                <a:solidFill>
                  <a:schemeClr val="tx1"/>
                </a:solidFill>
                <a:latin typeface="Calibri" panose="020F0502020204030204" pitchFamily="34" charset="0"/>
                <a:ea typeface="Calibri" panose="020F0502020204030204" pitchFamily="34" charset="0"/>
              </a:rPr>
              <a:t>Puh:0405045249</a:t>
            </a:r>
            <a:endParaRPr lang="fi-FI" sz="2000" dirty="0">
              <a:solidFill>
                <a:schemeClr val="tx1"/>
              </a:solidFill>
              <a:effectLst/>
              <a:latin typeface="Calibri" panose="020F0502020204030204" pitchFamily="34" charset="0"/>
              <a:ea typeface="Calibri" panose="020F0502020204030204" pitchFamily="34" charset="0"/>
            </a:endParaRPr>
          </a:p>
          <a:p>
            <a:pPr marL="0" indent="0">
              <a:lnSpc>
                <a:spcPct val="90000"/>
              </a:lnSpc>
              <a:spcBef>
                <a:spcPts val="55"/>
              </a:spcBef>
              <a:spcAft>
                <a:spcPts val="0"/>
              </a:spcAft>
              <a:buNone/>
            </a:pPr>
            <a:r>
              <a:rPr lang="fi-FI" sz="2000" dirty="0">
                <a:solidFill>
                  <a:schemeClr val="tx1"/>
                </a:solidFill>
                <a:effectLst/>
                <a:latin typeface="Calibri" panose="020F0502020204030204" pitchFamily="34" charset="0"/>
                <a:ea typeface="Calibri" panose="020F0502020204030204" pitchFamily="34" charset="0"/>
              </a:rPr>
              <a:t> </a:t>
            </a:r>
          </a:p>
          <a:p>
            <a:pPr marL="71755">
              <a:lnSpc>
                <a:spcPct val="90000"/>
              </a:lnSpc>
            </a:pPr>
            <a:r>
              <a:rPr lang="fi-FI" sz="2000" b="1" spc="-10" dirty="0">
                <a:solidFill>
                  <a:schemeClr val="tx1"/>
                </a:solidFill>
                <a:effectLst/>
                <a:latin typeface="Calibri" panose="020F0502020204030204" pitchFamily="34" charset="0"/>
                <a:ea typeface="Calibri" panose="020F0502020204030204" pitchFamily="34" charset="0"/>
              </a:rPr>
              <a:t>Länsi-Uudenmaan</a:t>
            </a:r>
            <a:r>
              <a:rPr lang="fi-FI" sz="2000" b="1" spc="55" dirty="0">
                <a:solidFill>
                  <a:schemeClr val="tx1"/>
                </a:solidFill>
                <a:effectLst/>
                <a:latin typeface="Calibri" panose="020F0502020204030204" pitchFamily="34" charset="0"/>
                <a:ea typeface="Calibri" panose="020F0502020204030204" pitchFamily="34" charset="0"/>
              </a:rPr>
              <a:t> </a:t>
            </a:r>
            <a:r>
              <a:rPr lang="fi-FI" sz="2000" b="1" spc="-10" dirty="0">
                <a:solidFill>
                  <a:schemeClr val="tx1"/>
                </a:solidFill>
                <a:effectLst/>
                <a:latin typeface="Calibri" panose="020F0502020204030204" pitchFamily="34" charset="0"/>
                <a:ea typeface="Calibri" panose="020F0502020204030204" pitchFamily="34" charset="0"/>
              </a:rPr>
              <a:t>hyvinvointialueen</a:t>
            </a:r>
            <a:r>
              <a:rPr lang="fi-FI" sz="2000" b="1" spc="60" dirty="0">
                <a:solidFill>
                  <a:schemeClr val="tx1"/>
                </a:solidFill>
                <a:effectLst/>
                <a:latin typeface="Calibri" panose="020F0502020204030204" pitchFamily="34" charset="0"/>
                <a:ea typeface="Calibri" panose="020F0502020204030204" pitchFamily="34" charset="0"/>
              </a:rPr>
              <a:t> </a:t>
            </a:r>
            <a:r>
              <a:rPr lang="fi-FI" sz="2000" b="1" spc="-10" dirty="0">
                <a:solidFill>
                  <a:schemeClr val="tx1"/>
                </a:solidFill>
                <a:effectLst/>
                <a:latin typeface="Calibri" panose="020F0502020204030204" pitchFamily="34" charset="0"/>
                <a:ea typeface="Calibri" panose="020F0502020204030204" pitchFamily="34" charset="0"/>
              </a:rPr>
              <a:t>sosiaaliasiavastaavat</a:t>
            </a:r>
            <a:endParaRPr lang="fi-FI" sz="2000" b="1" dirty="0">
              <a:solidFill>
                <a:schemeClr val="tx1"/>
              </a:solidFill>
              <a:effectLst/>
              <a:latin typeface="Calibri" panose="020F0502020204030204" pitchFamily="34" charset="0"/>
              <a:ea typeface="Calibri" panose="020F0502020204030204" pitchFamily="34" charset="0"/>
            </a:endParaRPr>
          </a:p>
          <a:p>
            <a:pPr marL="71755">
              <a:lnSpc>
                <a:spcPct val="90000"/>
              </a:lnSpc>
              <a:spcBef>
                <a:spcPts val="905"/>
              </a:spcBef>
              <a:spcAft>
                <a:spcPts val="0"/>
              </a:spcAft>
            </a:pPr>
            <a:r>
              <a:rPr lang="fi-FI" sz="2000" spc="-10" dirty="0">
                <a:solidFill>
                  <a:schemeClr val="tx1"/>
                </a:solidFill>
                <a:effectLst/>
                <a:latin typeface="Calibri" panose="020F0502020204030204" pitchFamily="34" charset="0"/>
                <a:ea typeface="Calibri" panose="020F0502020204030204" pitchFamily="34" charset="0"/>
              </a:rPr>
              <a:t>sosiaali-</a:t>
            </a:r>
            <a:r>
              <a:rPr lang="fi-FI" sz="200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ja</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potilasasiavastaavina</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toimivat</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Jenni</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Henttonen</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ja</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Terhi</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Willberg.</a:t>
            </a:r>
          </a:p>
          <a:p>
            <a:pPr marL="71755">
              <a:lnSpc>
                <a:spcPct val="90000"/>
              </a:lnSpc>
              <a:spcBef>
                <a:spcPts val="905"/>
              </a:spcBef>
              <a:spcAft>
                <a:spcPts val="0"/>
              </a:spcAft>
            </a:pPr>
            <a:r>
              <a:rPr lang="fi-FI" sz="2000" spc="-10" dirty="0">
                <a:solidFill>
                  <a:schemeClr val="tx1"/>
                </a:solidFill>
                <a:latin typeface="Calibri" panose="020F0502020204030204" pitchFamily="34" charset="0"/>
                <a:ea typeface="Calibri" panose="020F0502020204030204" pitchFamily="34" charset="0"/>
              </a:rPr>
              <a:t>Puh:0291515838</a:t>
            </a:r>
          </a:p>
          <a:p>
            <a:pPr marL="71755">
              <a:lnSpc>
                <a:spcPct val="90000"/>
              </a:lnSpc>
              <a:spcBef>
                <a:spcPts val="905"/>
              </a:spcBef>
              <a:spcAft>
                <a:spcPts val="0"/>
              </a:spcAft>
            </a:pPr>
            <a:r>
              <a:rPr lang="fi-FI" sz="2000" spc="-10" dirty="0" err="1">
                <a:solidFill>
                  <a:schemeClr val="tx1"/>
                </a:solidFill>
                <a:effectLst/>
                <a:latin typeface="Calibri" panose="020F0502020204030204" pitchFamily="34" charset="0"/>
                <a:ea typeface="Calibri" panose="020F0502020204030204" pitchFamily="34" charset="0"/>
              </a:rPr>
              <a:t>Sposti</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err="1">
                <a:solidFill>
                  <a:schemeClr val="tx1"/>
                </a:solidFill>
                <a:effectLst/>
                <a:latin typeface="Calibri" panose="020F0502020204030204" pitchFamily="34" charset="0"/>
                <a:ea typeface="Calibri" panose="020F0502020204030204" pitchFamily="34" charset="0"/>
              </a:rPr>
              <a:t>sosiaali.ptilasasiavastaava@luvn.fi</a:t>
            </a:r>
            <a:endParaRPr lang="fi-FI" sz="2000" dirty="0">
              <a:solidFill>
                <a:schemeClr val="tx1"/>
              </a:solidFill>
              <a:effectLst/>
              <a:latin typeface="Calibri" panose="020F0502020204030204" pitchFamily="34" charset="0"/>
              <a:ea typeface="Calibri" panose="020F0502020204030204" pitchFamily="34" charset="0"/>
            </a:endParaRPr>
          </a:p>
          <a:p>
            <a:pPr marL="0" indent="0">
              <a:buNone/>
            </a:pPr>
            <a:endParaRPr lang="fi-FI" sz="2000" dirty="0"/>
          </a:p>
        </p:txBody>
      </p:sp>
    </p:spTree>
    <p:extLst>
      <p:ext uri="{BB962C8B-B14F-4D97-AF65-F5344CB8AC3E}">
        <p14:creationId xmlns:p14="http://schemas.microsoft.com/office/powerpoint/2010/main" val="21072348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F69019E-89B3-0A88-7A64-F68CF794F3CD}"/>
              </a:ext>
            </a:extLst>
          </p:cNvPr>
          <p:cNvSpPr>
            <a:spLocks noGrp="1"/>
          </p:cNvSpPr>
          <p:nvPr>
            <p:ph type="title"/>
          </p:nvPr>
        </p:nvSpPr>
        <p:spPr>
          <a:xfrm>
            <a:off x="994087" y="1130603"/>
            <a:ext cx="3342442" cy="4596794"/>
          </a:xfrm>
        </p:spPr>
        <p:txBody>
          <a:bodyPr anchor="ctr">
            <a:normAutofit/>
          </a:bodyPr>
          <a:lstStyle/>
          <a:p>
            <a:br>
              <a:rPr lang="fi-FI" sz="3000" b="1" kern="0" spc="-10" dirty="0">
                <a:solidFill>
                  <a:srgbClr val="EBEBEB"/>
                </a:solidFill>
                <a:effectLst/>
                <a:latin typeface="Calibri" panose="020F0502020204030204" pitchFamily="34" charset="0"/>
                <a:ea typeface="Calibri" panose="020F0502020204030204" pitchFamily="34" charset="0"/>
              </a:rPr>
            </a:br>
            <a:r>
              <a:rPr lang="fi-FI" sz="3000" b="1" kern="0" spc="-10" dirty="0">
                <a:solidFill>
                  <a:srgbClr val="EBEBEB"/>
                </a:solidFill>
                <a:effectLst/>
                <a:latin typeface="Calibri" panose="020F0502020204030204" pitchFamily="34" charset="0"/>
                <a:ea typeface="Calibri" panose="020F0502020204030204" pitchFamily="34" charset="0"/>
              </a:rPr>
              <a:t>Sosiaaliasiavastaavan yhteystietoja</a:t>
            </a:r>
            <a:endParaRPr lang="fi-FI" sz="3000" dirty="0">
              <a:solidFill>
                <a:srgbClr val="EBEBEB"/>
              </a:solidFill>
            </a:endParaRPr>
          </a:p>
        </p:txBody>
      </p:sp>
      <p:sp>
        <p:nvSpPr>
          <p:cNvPr id="3" name="Sisällön paikkamerkki 2">
            <a:extLst>
              <a:ext uri="{FF2B5EF4-FFF2-40B4-BE49-F238E27FC236}">
                <a16:creationId xmlns:a16="http://schemas.microsoft.com/office/drawing/2014/main" id="{C400BCD5-F3F7-0B4E-D28F-872A586EFF19}"/>
              </a:ext>
            </a:extLst>
          </p:cNvPr>
          <p:cNvSpPr>
            <a:spLocks noGrp="1"/>
          </p:cNvSpPr>
          <p:nvPr>
            <p:ph idx="1"/>
          </p:nvPr>
        </p:nvSpPr>
        <p:spPr>
          <a:xfrm>
            <a:off x="5290077" y="437513"/>
            <a:ext cx="5502614" cy="5954325"/>
          </a:xfrm>
        </p:spPr>
        <p:txBody>
          <a:bodyPr anchor="ctr">
            <a:normAutofit/>
          </a:bodyPr>
          <a:lstStyle/>
          <a:p>
            <a:pPr marL="71755">
              <a:lnSpc>
                <a:spcPct val="90000"/>
              </a:lnSpc>
            </a:pPr>
            <a:r>
              <a:rPr lang="fi-FI" sz="2200" b="1" spc="-10" dirty="0">
                <a:effectLst/>
                <a:latin typeface="Calibri" panose="020F0502020204030204" pitchFamily="34" charset="0"/>
                <a:ea typeface="Calibri" panose="020F0502020204030204" pitchFamily="34" charset="0"/>
              </a:rPr>
              <a:t>Päijät-Hämeen</a:t>
            </a:r>
            <a:r>
              <a:rPr lang="fi-FI" sz="2200" b="1" spc="25" dirty="0">
                <a:effectLst/>
                <a:latin typeface="Calibri" panose="020F0502020204030204" pitchFamily="34" charset="0"/>
                <a:ea typeface="Calibri" panose="020F0502020204030204" pitchFamily="34" charset="0"/>
              </a:rPr>
              <a:t> </a:t>
            </a:r>
            <a:r>
              <a:rPr lang="fi-FI" sz="2200" b="1" spc="-10" dirty="0">
                <a:effectLst/>
                <a:latin typeface="Calibri" panose="020F0502020204030204" pitchFamily="34" charset="0"/>
                <a:ea typeface="Calibri" panose="020F0502020204030204" pitchFamily="34" charset="0"/>
              </a:rPr>
              <a:t>hyvinvointialueen</a:t>
            </a:r>
            <a:r>
              <a:rPr lang="fi-FI" sz="2200" b="1" spc="25" dirty="0">
                <a:effectLst/>
                <a:latin typeface="Calibri" panose="020F0502020204030204" pitchFamily="34" charset="0"/>
                <a:ea typeface="Calibri" panose="020F0502020204030204" pitchFamily="34" charset="0"/>
              </a:rPr>
              <a:t> </a:t>
            </a:r>
            <a:r>
              <a:rPr lang="fi-FI" sz="2200" b="1" spc="-10" dirty="0">
                <a:effectLst/>
                <a:latin typeface="Calibri" panose="020F0502020204030204" pitchFamily="34" charset="0"/>
                <a:ea typeface="Calibri" panose="020F0502020204030204" pitchFamily="34" charset="0"/>
              </a:rPr>
              <a:t>sosiaaliasiavastaava</a:t>
            </a:r>
            <a:endParaRPr lang="fi-FI" sz="2200" b="1" dirty="0">
              <a:effectLst/>
              <a:latin typeface="Calibri" panose="020F0502020204030204" pitchFamily="34" charset="0"/>
              <a:ea typeface="Calibri" panose="020F0502020204030204" pitchFamily="34" charset="0"/>
            </a:endParaRPr>
          </a:p>
          <a:p>
            <a:pPr marL="71755">
              <a:lnSpc>
                <a:spcPct val="90000"/>
              </a:lnSpc>
            </a:pPr>
            <a:r>
              <a:rPr lang="fi-FI" sz="2000" dirty="0">
                <a:effectLst/>
                <a:latin typeface="Calibri" panose="020F0502020204030204" pitchFamily="34" charset="0"/>
                <a:ea typeface="Calibri" panose="020F0502020204030204" pitchFamily="34" charset="0"/>
              </a:rPr>
              <a:t>Vastuuhenkilö: Tarja Laukkanen ja Annina Rinne</a:t>
            </a:r>
          </a:p>
          <a:p>
            <a:pPr marL="71755">
              <a:lnSpc>
                <a:spcPct val="90000"/>
              </a:lnSpc>
            </a:pPr>
            <a:r>
              <a:rPr lang="fi-FI" sz="2000" dirty="0">
                <a:latin typeface="Calibri" panose="020F0502020204030204" pitchFamily="34" charset="0"/>
                <a:ea typeface="Calibri" panose="020F0502020204030204" pitchFamily="34" charset="0"/>
              </a:rPr>
              <a:t>Salla </a:t>
            </a:r>
            <a:r>
              <a:rPr lang="fi-FI" sz="2000" dirty="0" err="1">
                <a:latin typeface="Calibri" panose="020F0502020204030204" pitchFamily="34" charset="0"/>
                <a:ea typeface="Calibri" panose="020F0502020204030204" pitchFamily="34" charset="0"/>
              </a:rPr>
              <a:t>Rirtala</a:t>
            </a:r>
            <a:endParaRPr lang="fi-FI" sz="2000" dirty="0">
              <a:latin typeface="Calibri" panose="020F0502020204030204" pitchFamily="34" charset="0"/>
              <a:ea typeface="Calibri" panose="020F0502020204030204" pitchFamily="34" charset="0"/>
            </a:endParaRPr>
          </a:p>
          <a:p>
            <a:pPr marL="71755">
              <a:lnSpc>
                <a:spcPct val="90000"/>
              </a:lnSpc>
            </a:pPr>
            <a:r>
              <a:rPr lang="fi-FI" sz="2000" dirty="0" err="1">
                <a:latin typeface="Calibri" panose="020F0502020204030204" pitchFamily="34" charset="0"/>
                <a:ea typeface="Calibri" panose="020F0502020204030204" pitchFamily="34" charset="0"/>
              </a:rPr>
              <a:t>S:posti</a:t>
            </a:r>
            <a:r>
              <a:rPr lang="fi-FI" sz="2000" dirty="0">
                <a:latin typeface="Calibri" panose="020F0502020204030204" pitchFamily="34" charset="0"/>
                <a:ea typeface="Calibri" panose="020F0502020204030204" pitchFamily="34" charset="0"/>
              </a:rPr>
              <a:t> </a:t>
            </a:r>
            <a:r>
              <a:rPr lang="fi-FI" sz="2000" dirty="0">
                <a:latin typeface="Calibri" panose="020F0502020204030204" pitchFamily="34" charset="0"/>
                <a:ea typeface="Calibri" panose="020F0502020204030204" pitchFamily="34" charset="0"/>
                <a:hlinkClick r:id="rId2"/>
              </a:rPr>
              <a:t>asiavastaaavat@paijatha.fi</a:t>
            </a:r>
            <a:endParaRPr lang="fi-FI" sz="2000" dirty="0">
              <a:latin typeface="Calibri" panose="020F0502020204030204" pitchFamily="34" charset="0"/>
              <a:ea typeface="Calibri" panose="020F0502020204030204" pitchFamily="34" charset="0"/>
            </a:endParaRPr>
          </a:p>
          <a:p>
            <a:pPr marL="71755">
              <a:lnSpc>
                <a:spcPct val="90000"/>
              </a:lnSpc>
            </a:pPr>
            <a:r>
              <a:rPr lang="fi-FI" sz="2000" dirty="0">
                <a:effectLst/>
                <a:latin typeface="Calibri" panose="020F0502020204030204" pitchFamily="34" charset="0"/>
                <a:ea typeface="Calibri" panose="020F0502020204030204" pitchFamily="34" charset="0"/>
              </a:rPr>
              <a:t>Puh: ?35838192504</a:t>
            </a:r>
          </a:p>
          <a:p>
            <a:pPr marL="71755">
              <a:lnSpc>
                <a:spcPct val="90000"/>
              </a:lnSpc>
            </a:pPr>
            <a:endParaRPr lang="fi-FI" sz="2000" dirty="0">
              <a:latin typeface="Calibri" panose="020F0502020204030204" pitchFamily="34" charset="0"/>
              <a:ea typeface="Calibri" panose="020F0502020204030204" pitchFamily="34" charset="0"/>
            </a:endParaRPr>
          </a:p>
          <a:p>
            <a:pPr marL="71755">
              <a:lnSpc>
                <a:spcPct val="90000"/>
              </a:lnSpc>
              <a:spcBef>
                <a:spcPts val="800"/>
              </a:spcBef>
            </a:pPr>
            <a:r>
              <a:rPr lang="fi-FI" sz="2000" b="1" spc="-10" dirty="0">
                <a:effectLst/>
                <a:latin typeface="Calibri" panose="020F0502020204030204" pitchFamily="34" charset="0"/>
                <a:ea typeface="Calibri" panose="020F0502020204030204" pitchFamily="34" charset="0"/>
              </a:rPr>
              <a:t>Keski-Uudenmaan</a:t>
            </a:r>
            <a:r>
              <a:rPr lang="fi-FI" sz="2000" b="1" spc="40" dirty="0">
                <a:effectLst/>
                <a:latin typeface="Calibri" panose="020F0502020204030204" pitchFamily="34" charset="0"/>
                <a:ea typeface="Calibri" panose="020F0502020204030204" pitchFamily="34" charset="0"/>
              </a:rPr>
              <a:t> </a:t>
            </a:r>
            <a:r>
              <a:rPr lang="fi-FI" sz="2000" b="1" spc="-10" dirty="0">
                <a:effectLst/>
                <a:latin typeface="Calibri" panose="020F0502020204030204" pitchFamily="34" charset="0"/>
                <a:ea typeface="Calibri" panose="020F0502020204030204" pitchFamily="34" charset="0"/>
              </a:rPr>
              <a:t>hyvinvointialue</a:t>
            </a:r>
            <a:r>
              <a:rPr lang="fi-FI" sz="2000" b="1" spc="45" dirty="0">
                <a:effectLst/>
                <a:latin typeface="Calibri" panose="020F0502020204030204" pitchFamily="34" charset="0"/>
                <a:ea typeface="Calibri" panose="020F0502020204030204" pitchFamily="34" charset="0"/>
              </a:rPr>
              <a:t> </a:t>
            </a:r>
            <a:r>
              <a:rPr lang="fi-FI" sz="2000" b="1" spc="-10" dirty="0">
                <a:effectLst/>
                <a:latin typeface="Calibri" panose="020F0502020204030204" pitchFamily="34" charset="0"/>
                <a:ea typeface="Calibri" panose="020F0502020204030204" pitchFamily="34" charset="0"/>
              </a:rPr>
              <a:t>sosiaaliasiavastaava</a:t>
            </a:r>
            <a:endParaRPr lang="fi-FI" sz="2000" b="1" dirty="0">
              <a:effectLst/>
              <a:latin typeface="Calibri" panose="020F0502020204030204" pitchFamily="34" charset="0"/>
              <a:ea typeface="Calibri" panose="020F0502020204030204" pitchFamily="34" charset="0"/>
            </a:endParaRPr>
          </a:p>
          <a:p>
            <a:pPr marL="71755">
              <a:lnSpc>
                <a:spcPct val="90000"/>
              </a:lnSpc>
              <a:spcBef>
                <a:spcPts val="800"/>
              </a:spcBef>
            </a:pPr>
            <a:r>
              <a:rPr lang="fi-FI" sz="2000" spc="-10" dirty="0">
                <a:effectLst/>
                <a:latin typeface="Calibri" panose="020F0502020204030204" pitchFamily="34" charset="0"/>
                <a:ea typeface="Calibri" panose="020F0502020204030204" pitchFamily="34" charset="0"/>
              </a:rPr>
              <a:t>Potilas-</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ja</a:t>
            </a:r>
            <a:r>
              <a:rPr lang="fi-FI" sz="2000" spc="2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sosiaaliasiavastaavien</a:t>
            </a:r>
            <a:r>
              <a:rPr lang="fi-FI" sz="2000" spc="2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yhteystiedot</a:t>
            </a:r>
            <a:r>
              <a:rPr lang="fi-FI" sz="2000" spc="30"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ja</a:t>
            </a:r>
            <a:r>
              <a:rPr lang="fi-FI" sz="2000" spc="2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puhelinajat</a:t>
            </a:r>
            <a:r>
              <a:rPr lang="fi-FI" sz="2000" spc="2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1.1.2024</a:t>
            </a:r>
            <a:r>
              <a:rPr lang="fi-FI" sz="2000" spc="30"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alkaen:</a:t>
            </a:r>
          </a:p>
          <a:p>
            <a:pPr marL="71755">
              <a:lnSpc>
                <a:spcPct val="90000"/>
              </a:lnSpc>
              <a:spcBef>
                <a:spcPts val="800"/>
              </a:spcBef>
            </a:pPr>
            <a:r>
              <a:rPr lang="fi-FI" sz="2000" spc="-10" dirty="0">
                <a:latin typeface="Calibri" panose="020F0502020204030204" pitchFamily="34" charset="0"/>
                <a:ea typeface="Calibri" panose="020F0502020204030204" pitchFamily="34" charset="0"/>
              </a:rPr>
              <a:t>Susanna Honkala</a:t>
            </a:r>
          </a:p>
          <a:p>
            <a:pPr marL="71755">
              <a:lnSpc>
                <a:spcPct val="90000"/>
              </a:lnSpc>
              <a:spcBef>
                <a:spcPts val="800"/>
              </a:spcBef>
            </a:pPr>
            <a:r>
              <a:rPr lang="fi-FI" sz="2000" spc="-10" dirty="0">
                <a:effectLst/>
                <a:latin typeface="Calibri" panose="020F0502020204030204" pitchFamily="34" charset="0"/>
                <a:ea typeface="Calibri" panose="020F0502020204030204" pitchFamily="34" charset="0"/>
              </a:rPr>
              <a:t>Puh: 0408074756</a:t>
            </a:r>
          </a:p>
          <a:p>
            <a:pPr marL="71755">
              <a:lnSpc>
                <a:spcPct val="90000"/>
              </a:lnSpc>
              <a:spcBef>
                <a:spcPts val="800"/>
              </a:spcBef>
            </a:pPr>
            <a:r>
              <a:rPr lang="fi-FI" sz="2000" spc="-10" dirty="0" err="1">
                <a:latin typeface="Calibri" panose="020F0502020204030204" pitchFamily="34" charset="0"/>
                <a:ea typeface="Calibri" panose="020F0502020204030204" pitchFamily="34" charset="0"/>
              </a:rPr>
              <a:t>https</a:t>
            </a:r>
            <a:r>
              <a:rPr lang="fi-FI" sz="2000" spc="-10" dirty="0">
                <a:latin typeface="Calibri" panose="020F0502020204030204" pitchFamily="34" charset="0"/>
                <a:ea typeface="Calibri" panose="020F0502020204030204" pitchFamily="34" charset="0"/>
              </a:rPr>
              <a:t>://</a:t>
            </a:r>
            <a:r>
              <a:rPr lang="fi-FI" sz="2000" spc="-10" dirty="0" err="1">
                <a:latin typeface="Calibri" panose="020F0502020204030204" pitchFamily="34" charset="0"/>
                <a:ea typeface="Calibri" panose="020F0502020204030204" pitchFamily="34" charset="0"/>
              </a:rPr>
              <a:t>turvaposti.keusote.fi</a:t>
            </a:r>
            <a:endParaRPr lang="fi-FI"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23360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37F5B43D-1F43-B7FF-8BB4-23889EF622A6}"/>
              </a:ext>
            </a:extLst>
          </p:cNvPr>
          <p:cNvSpPr>
            <a:spLocks noGrp="1"/>
          </p:cNvSpPr>
          <p:nvPr>
            <p:ph type="title"/>
          </p:nvPr>
        </p:nvSpPr>
        <p:spPr>
          <a:xfrm>
            <a:off x="994087" y="1130603"/>
            <a:ext cx="3342442" cy="4596794"/>
          </a:xfrm>
        </p:spPr>
        <p:txBody>
          <a:bodyPr anchor="ctr">
            <a:normAutofit/>
          </a:bodyPr>
          <a:lstStyle/>
          <a:p>
            <a:r>
              <a:rPr lang="fi-FI" sz="2700" b="1" kern="0" spc="-5" dirty="0">
                <a:solidFill>
                  <a:srgbClr val="EBEBEB"/>
                </a:solidFill>
                <a:latin typeface="Calibri" panose="020F0502020204030204" pitchFamily="34" charset="0"/>
                <a:ea typeface="Calibri" panose="020F0502020204030204" pitchFamily="34" charset="0"/>
              </a:rPr>
              <a:t>SINULLA ON OIKEUS TEHDÄ </a:t>
            </a:r>
            <a:r>
              <a:rPr lang="fi-FI" sz="2700" b="1" kern="0" spc="-5" dirty="0">
                <a:solidFill>
                  <a:srgbClr val="EBEBEB"/>
                </a:solidFill>
                <a:effectLst/>
                <a:latin typeface="Calibri" panose="020F0502020204030204" pitchFamily="34" charset="0"/>
                <a:ea typeface="Calibri" panose="020F0502020204030204" pitchFamily="34" charset="0"/>
              </a:rPr>
              <a:t>KANTELU</a:t>
            </a:r>
            <a:r>
              <a:rPr lang="fi-FI" sz="2700" b="1" kern="0" spc="-80" dirty="0">
                <a:solidFill>
                  <a:srgbClr val="EBEBEB"/>
                </a:solidFill>
                <a:effectLst/>
                <a:latin typeface="Calibri" panose="020F0502020204030204" pitchFamily="34" charset="0"/>
                <a:ea typeface="Calibri" panose="020F0502020204030204" pitchFamily="34" charset="0"/>
              </a:rPr>
              <a:t> </a:t>
            </a:r>
            <a:r>
              <a:rPr lang="fi-FI" sz="2700" b="1" kern="0" spc="-5" dirty="0">
                <a:solidFill>
                  <a:srgbClr val="EBEBEB"/>
                </a:solidFill>
                <a:effectLst/>
                <a:latin typeface="Calibri" panose="020F0502020204030204" pitchFamily="34" charset="0"/>
                <a:ea typeface="Calibri" panose="020F0502020204030204" pitchFamily="34" charset="0"/>
              </a:rPr>
              <a:t>EDUSKUNNAN</a:t>
            </a:r>
            <a:r>
              <a:rPr lang="fi-FI" sz="2700" b="1" kern="0" spc="-65" dirty="0">
                <a:solidFill>
                  <a:srgbClr val="EBEBEB"/>
                </a:solidFill>
                <a:effectLst/>
                <a:latin typeface="Calibri" panose="020F0502020204030204" pitchFamily="34" charset="0"/>
                <a:ea typeface="Calibri" panose="020F0502020204030204" pitchFamily="34" charset="0"/>
              </a:rPr>
              <a:t> </a:t>
            </a:r>
            <a:r>
              <a:rPr lang="fi-FI" sz="2700" b="1" kern="0" spc="-10" dirty="0">
                <a:solidFill>
                  <a:srgbClr val="EBEBEB"/>
                </a:solidFill>
                <a:effectLst/>
                <a:latin typeface="Calibri" panose="020F0502020204030204" pitchFamily="34" charset="0"/>
                <a:ea typeface="Calibri" panose="020F0502020204030204" pitchFamily="34" charset="0"/>
              </a:rPr>
              <a:t>OIKEUSASIAMIEHELLE</a:t>
            </a:r>
            <a:br>
              <a:rPr lang="fi-FI" sz="2700" b="1" kern="0" spc="-5" dirty="0">
                <a:solidFill>
                  <a:srgbClr val="EBEBEB"/>
                </a:solidFill>
                <a:effectLst/>
                <a:latin typeface="Calibri" panose="020F0502020204030204" pitchFamily="34" charset="0"/>
                <a:ea typeface="Calibri" panose="020F0502020204030204" pitchFamily="34" charset="0"/>
              </a:rPr>
            </a:br>
            <a:endParaRPr lang="fi-FI" sz="2700" dirty="0">
              <a:solidFill>
                <a:srgbClr val="EBEBEB"/>
              </a:solidFill>
            </a:endParaRPr>
          </a:p>
        </p:txBody>
      </p:sp>
      <p:sp>
        <p:nvSpPr>
          <p:cNvPr id="3" name="Sisällön paikkamerkki 2">
            <a:extLst>
              <a:ext uri="{FF2B5EF4-FFF2-40B4-BE49-F238E27FC236}">
                <a16:creationId xmlns:a16="http://schemas.microsoft.com/office/drawing/2014/main" id="{59D0B7AF-BDC2-9223-8F5E-EF1F1B276ED9}"/>
              </a:ext>
            </a:extLst>
          </p:cNvPr>
          <p:cNvSpPr>
            <a:spLocks noGrp="1"/>
          </p:cNvSpPr>
          <p:nvPr>
            <p:ph idx="1"/>
          </p:nvPr>
        </p:nvSpPr>
        <p:spPr>
          <a:xfrm>
            <a:off x="5290077" y="437513"/>
            <a:ext cx="5502614" cy="5954325"/>
          </a:xfrm>
        </p:spPr>
        <p:txBody>
          <a:bodyPr anchor="ctr">
            <a:normAutofit/>
          </a:bodyPr>
          <a:lstStyle/>
          <a:p>
            <a:pPr marL="71755" marR="130175">
              <a:lnSpc>
                <a:spcPct val="90000"/>
              </a:lnSpc>
              <a:spcBef>
                <a:spcPts val="145"/>
              </a:spcBef>
              <a:spcAft>
                <a:spcPts val="0"/>
              </a:spcAft>
            </a:pPr>
            <a:r>
              <a:rPr lang="fi-FI" sz="1700">
                <a:effectLst/>
                <a:latin typeface="Calibri" panose="020F0502020204030204" pitchFamily="34" charset="0"/>
                <a:ea typeface="Calibri" panose="020F0502020204030204" pitchFamily="34" charset="0"/>
              </a:rPr>
              <a:t>Eduskunnan oikeusasiamiehen puoleen voi kääntyä, kun epäilee, että viranomainen tai lastenkodin työntekijä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ei</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ole</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noudattanut</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lakia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täyttänyt</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velvollisuuksiaan</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jos</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kantelija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epäilee,</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että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perus-</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ja ihmisoikeudet eivät ole toteutuneet asianmukaisesti.</a:t>
            </a:r>
          </a:p>
          <a:p>
            <a:pPr marL="71755">
              <a:lnSpc>
                <a:spcPct val="90000"/>
              </a:lnSpc>
              <a:spcBef>
                <a:spcPts val="800"/>
              </a:spcBef>
            </a:pPr>
            <a:r>
              <a:rPr lang="fi-FI" sz="1700">
                <a:effectLst/>
                <a:latin typeface="Calibri" panose="020F0502020204030204" pitchFamily="34" charset="0"/>
                <a:ea typeface="Calibri" panose="020F0502020204030204" pitchFamily="34" charset="0"/>
              </a:rPr>
              <a:t>Kantelun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voi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tehdä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itseään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koskevasta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asiasta,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mutta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kannella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voi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myös</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toisen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puolesta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yhdessä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muiden kanssa. Tällöin on syytä liittää mukaan valtakirja. Nimettömiä kanteluja ei tutkita.</a:t>
            </a:r>
          </a:p>
          <a:p>
            <a:pPr marL="71755">
              <a:lnSpc>
                <a:spcPct val="90000"/>
              </a:lnSpc>
              <a:spcBef>
                <a:spcPts val="795"/>
              </a:spcBef>
            </a:pPr>
            <a:r>
              <a:rPr lang="fi-FI" sz="1700">
                <a:effectLst/>
                <a:latin typeface="Calibri" panose="020F0502020204030204" pitchFamily="34" charset="0"/>
                <a:ea typeface="Calibri" panose="020F0502020204030204" pitchFamily="34" charset="0"/>
              </a:rPr>
              <a:t>Oikeusasiamies</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tutkii</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kantelun,</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jos</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sen</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perusteella</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aihetta</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epäillä,</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että</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viranomainen</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lastenkodin työntekijä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toiminut</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lainvastaisesti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jos</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oikeusasiamies</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muusta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syystä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katsoo,</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että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siihen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aihetta.</a:t>
            </a:r>
          </a:p>
          <a:p>
            <a:pPr marL="71755">
              <a:lnSpc>
                <a:spcPct val="90000"/>
              </a:lnSpc>
              <a:spcBef>
                <a:spcPts val="800"/>
              </a:spcBef>
            </a:pPr>
            <a:r>
              <a:rPr lang="fi-FI" sz="1700" spc="-10">
                <a:effectLst/>
                <a:latin typeface="Calibri" panose="020F0502020204030204" pitchFamily="34" charset="0"/>
                <a:ea typeface="Calibri" panose="020F0502020204030204" pitchFamily="34" charset="0"/>
              </a:rPr>
              <a:t>Kantelun</a:t>
            </a:r>
            <a:r>
              <a:rPr lang="fi-FI" sz="1700" spc="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tekemiseen</a:t>
            </a:r>
            <a:r>
              <a:rPr lang="fi-FI" sz="1700" spc="1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saa</a:t>
            </a:r>
            <a:r>
              <a:rPr lang="fi-FI" sz="1700" spc="1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halutessaan</a:t>
            </a:r>
            <a:r>
              <a:rPr lang="fi-FI" sz="1700" spc="1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apua</a:t>
            </a:r>
            <a:r>
              <a:rPr lang="fi-FI" sz="1700" spc="1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lastenkodin</a:t>
            </a:r>
            <a:r>
              <a:rPr lang="fi-FI" sz="1700" spc="1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henkilökunnalta.</a:t>
            </a:r>
            <a:r>
              <a:rPr lang="fi-FI" sz="1700">
                <a:effectLst/>
                <a:latin typeface="Calibri" panose="020F0502020204030204" pitchFamily="34" charset="0"/>
                <a:ea typeface="Calibri" panose="020F0502020204030204" pitchFamily="34" charset="0"/>
              </a:rPr>
              <a:t> </a:t>
            </a:r>
          </a:p>
          <a:p>
            <a:pPr marL="71755">
              <a:lnSpc>
                <a:spcPct val="90000"/>
              </a:lnSpc>
            </a:pPr>
            <a:r>
              <a:rPr lang="fi-FI" sz="1700" spc="-10">
                <a:effectLst/>
                <a:latin typeface="Calibri" panose="020F0502020204030204" pitchFamily="34" charset="0"/>
                <a:ea typeface="Calibri" panose="020F0502020204030204" pitchFamily="34" charset="0"/>
              </a:rPr>
              <a:t>Eduskunnan</a:t>
            </a:r>
            <a:r>
              <a:rPr lang="fi-FI" sz="1700" spc="2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oikeusasiamies</a:t>
            </a:r>
            <a:endParaRPr lang="fi-FI" sz="1700">
              <a:effectLst/>
              <a:latin typeface="Calibri" panose="020F0502020204030204" pitchFamily="34" charset="0"/>
              <a:ea typeface="Calibri" panose="020F0502020204030204" pitchFamily="34" charset="0"/>
            </a:endParaRPr>
          </a:p>
          <a:p>
            <a:pPr marL="71755">
              <a:lnSpc>
                <a:spcPct val="90000"/>
              </a:lnSpc>
              <a:spcBef>
                <a:spcPts val="265"/>
              </a:spcBef>
              <a:spcAft>
                <a:spcPts val="0"/>
              </a:spcAft>
            </a:pPr>
            <a:r>
              <a:rPr lang="fi-FI" sz="1700">
                <a:latin typeface="Calibri" panose="020F0502020204030204" pitchFamily="34" charset="0"/>
                <a:ea typeface="Calibri" panose="020F0502020204030204" pitchFamily="34" charset="0"/>
              </a:rPr>
              <a:t>Sposti: </a:t>
            </a:r>
            <a:r>
              <a:rPr lang="fi-FI" sz="1700">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oikeusasiamies@eduskunta.fi</a:t>
            </a:r>
            <a:endParaRPr lang="fi-FI" sz="1700">
              <a:latin typeface="Calibri" panose="020F0502020204030204" pitchFamily="34" charset="0"/>
              <a:ea typeface="Calibri" panose="020F0502020204030204" pitchFamily="34" charset="0"/>
            </a:endParaRPr>
          </a:p>
          <a:p>
            <a:pPr marL="71755">
              <a:lnSpc>
                <a:spcPct val="90000"/>
              </a:lnSpc>
              <a:spcBef>
                <a:spcPts val="265"/>
              </a:spcBef>
              <a:spcAft>
                <a:spcPts val="0"/>
              </a:spcAft>
            </a:pPr>
            <a:r>
              <a:rPr lang="fi-FI" sz="1700">
                <a:latin typeface="Calibri" panose="020F0502020204030204" pitchFamily="34" charset="0"/>
                <a:ea typeface="Calibri" panose="020F0502020204030204" pitchFamily="34" charset="0"/>
              </a:rPr>
              <a:t>Osoite: Eduskunnan oikeusasiamiehen kanslia 00102 Eduskunta</a:t>
            </a:r>
          </a:p>
          <a:p>
            <a:pPr marL="71755">
              <a:lnSpc>
                <a:spcPct val="90000"/>
              </a:lnSpc>
              <a:spcBef>
                <a:spcPts val="265"/>
              </a:spcBef>
              <a:spcAft>
                <a:spcPts val="0"/>
              </a:spcAft>
            </a:pPr>
            <a:r>
              <a:rPr lang="fi-FI" sz="1700">
                <a:latin typeface="Calibri" panose="020F0502020204030204" pitchFamily="34" charset="0"/>
                <a:ea typeface="Calibri" panose="020F0502020204030204" pitchFamily="34" charset="0"/>
              </a:rPr>
              <a:t>Puhelin: 094321</a:t>
            </a:r>
            <a:endParaRPr lang="fi-FI" sz="170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120846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8"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30" name="Freeform: Shape 29">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32"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05F71A76-041A-251A-796C-1823E17C88B0}"/>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latin typeface="Calibri" panose="020F0502020204030204" pitchFamily="34" charset="0"/>
                <a:ea typeface="Calibri" panose="020F0502020204030204" pitchFamily="34" charset="0"/>
              </a:rPr>
              <a:t>SINULLA ON OIKEUS TEHDÄ </a:t>
            </a:r>
            <a:r>
              <a:rPr lang="fi-FI" sz="3200" b="1" kern="0" spc="-5" dirty="0">
                <a:solidFill>
                  <a:srgbClr val="EBEBEB"/>
                </a:solidFill>
                <a:effectLst/>
                <a:latin typeface="Calibri" panose="020F0502020204030204" pitchFamily="34" charset="0"/>
                <a:ea typeface="Calibri" panose="020F0502020204030204" pitchFamily="34" charset="0"/>
              </a:rPr>
              <a:t>KANTELU</a:t>
            </a:r>
            <a:r>
              <a:rPr lang="fi-FI" sz="3200" b="1" kern="0" spc="-80"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LUPA- JA </a:t>
            </a:r>
            <a:r>
              <a:rPr lang="fi-FI" sz="3200" b="1" kern="0" spc="-5" dirty="0">
                <a:solidFill>
                  <a:srgbClr val="EBEBEB"/>
                </a:solidFill>
                <a:latin typeface="Calibri" panose="020F0502020204030204" pitchFamily="34" charset="0"/>
                <a:ea typeface="Calibri" panose="020F0502020204030204" pitchFamily="34" charset="0"/>
              </a:rPr>
              <a:t>VALVONTAVIRASTOON</a:t>
            </a:r>
            <a:endParaRPr lang="fi-FI" sz="3200" dirty="0">
              <a:solidFill>
                <a:srgbClr val="EBEBEB"/>
              </a:solidFill>
            </a:endParaRPr>
          </a:p>
        </p:txBody>
      </p:sp>
      <p:sp>
        <p:nvSpPr>
          <p:cNvPr id="3" name="Sisällön paikkamerkki 2">
            <a:extLst>
              <a:ext uri="{FF2B5EF4-FFF2-40B4-BE49-F238E27FC236}">
                <a16:creationId xmlns:a16="http://schemas.microsoft.com/office/drawing/2014/main" id="{844F4F4D-8B38-5429-3C77-F9234095949F}"/>
              </a:ext>
            </a:extLst>
          </p:cNvPr>
          <p:cNvSpPr>
            <a:spLocks noGrp="1"/>
          </p:cNvSpPr>
          <p:nvPr>
            <p:ph idx="1"/>
          </p:nvPr>
        </p:nvSpPr>
        <p:spPr>
          <a:xfrm>
            <a:off x="5290077" y="437513"/>
            <a:ext cx="5502614" cy="5954325"/>
          </a:xfrm>
        </p:spPr>
        <p:txBody>
          <a:bodyPr anchor="ctr">
            <a:normAutofit/>
          </a:bodyPr>
          <a:lstStyle/>
          <a:p>
            <a:pPr marL="0" indent="0">
              <a:lnSpc>
                <a:spcPct val="90000"/>
              </a:lnSpc>
              <a:spcAft>
                <a:spcPts val="600"/>
              </a:spcAft>
              <a:buNone/>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90000"/>
              </a:lnSpc>
              <a:spcAft>
                <a:spcPts val="600"/>
              </a:spcAft>
            </a:pPr>
            <a:r>
              <a:rPr lang="fi-FI" sz="1400" b="1" dirty="0">
                <a:effectLst/>
                <a:latin typeface="Times New Roman" panose="02020603050405020304" pitchFamily="18" charset="0"/>
                <a:ea typeface="Times New Roman" panose="02020603050405020304" pitchFamily="18" charset="0"/>
                <a:cs typeface="Times New Roman" panose="02020603050405020304" pitchFamily="18" charset="0"/>
              </a:rPr>
              <a:t>Miten teen sähköisen kantelun Lupa- ja valvontavirastoon?</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90000"/>
              </a:lnSpc>
              <a:spcAft>
                <a:spcPts val="600"/>
              </a:spcAf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Voit tehdä sähköisen kantelun Lupa- ja valvontavirastoon sähköisessä asiointipalvelussa. Sähköisen asiointipalvelun käyttö edellyttää </a:t>
            </a:r>
            <a:r>
              <a:rPr lang="fi-FI" sz="1400" dirty="0" err="1">
                <a:effectLst/>
                <a:latin typeface="Times New Roman" panose="02020603050405020304" pitchFamily="18" charset="0"/>
                <a:ea typeface="Times New Roman" panose="02020603050405020304" pitchFamily="18" charset="0"/>
                <a:cs typeface="Times New Roman" panose="02020603050405020304" pitchFamily="18" charset="0"/>
              </a:rPr>
              <a:t>Suomi.fi</a:t>
            </a: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-tunnistautumista, johon voit käyttää verkkopankkitunnuksia, mobiilivarmennetta tai muuta tunnistusvälinettä.</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90000"/>
              </a:lnSpc>
              <a:spcAft>
                <a:spcPts val="600"/>
              </a:spcAf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Sähköisen kantelun käsittelyssä LVV tarvitsee seuraavat tiedot:</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kantelijan tiedot</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potilaan tai asiakkaan tiedot</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kantelun kohde eli toimintayksikkö tai hoitopaikka  </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tapahtuma-ajankohta</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kuvaus asiasta tai tapahtumasta, jota kantelu koskee</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tietoa aiemmin mahdollisesti tehdystä muistutuksesta tai kantelusta</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asian käsittely muiden mahdollisten tahojen kanssa.</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90000"/>
              </a:lnSpc>
            </a:pPr>
            <a:endParaRPr lang="fi-FI" sz="1400" dirty="0"/>
          </a:p>
        </p:txBody>
      </p:sp>
    </p:spTree>
    <p:extLst>
      <p:ext uri="{BB962C8B-B14F-4D97-AF65-F5344CB8AC3E}">
        <p14:creationId xmlns:p14="http://schemas.microsoft.com/office/powerpoint/2010/main" val="3383847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C710FE31-C064-2BC1-2BC2-6C36C7B3573E}"/>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latin typeface="Calibri" panose="020F0502020204030204" pitchFamily="34" charset="0"/>
                <a:ea typeface="Calibri" panose="020F0502020204030204" pitchFamily="34" charset="0"/>
              </a:rPr>
              <a:t>SINULLA ON OIKEUS TEHDÄ </a:t>
            </a:r>
            <a:r>
              <a:rPr lang="fi-FI" sz="3200" b="1" kern="0" spc="-5" dirty="0">
                <a:solidFill>
                  <a:srgbClr val="EBEBEB"/>
                </a:solidFill>
                <a:effectLst/>
                <a:latin typeface="Calibri" panose="020F0502020204030204" pitchFamily="34" charset="0"/>
                <a:ea typeface="Calibri" panose="020F0502020204030204" pitchFamily="34" charset="0"/>
              </a:rPr>
              <a:t>KANTELU</a:t>
            </a:r>
            <a:r>
              <a:rPr lang="fi-FI" sz="3200" b="1" kern="0" spc="-80"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LUPA- JA </a:t>
            </a:r>
            <a:r>
              <a:rPr lang="fi-FI" sz="3200" b="1" kern="0" spc="-5" dirty="0">
                <a:solidFill>
                  <a:srgbClr val="EBEBEB"/>
                </a:solidFill>
                <a:latin typeface="Calibri" panose="020F0502020204030204" pitchFamily="34" charset="0"/>
                <a:ea typeface="Calibri" panose="020F0502020204030204" pitchFamily="34" charset="0"/>
              </a:rPr>
              <a:t>VALVONTAVIRASTOON JATKUU</a:t>
            </a:r>
            <a:endParaRPr lang="fi-FI" sz="3200" dirty="0">
              <a:solidFill>
                <a:srgbClr val="EBEBEB"/>
              </a:solidFill>
            </a:endParaRPr>
          </a:p>
        </p:txBody>
      </p:sp>
      <p:sp>
        <p:nvSpPr>
          <p:cNvPr id="3" name="Sisällön paikkamerkki 2">
            <a:extLst>
              <a:ext uri="{FF2B5EF4-FFF2-40B4-BE49-F238E27FC236}">
                <a16:creationId xmlns:a16="http://schemas.microsoft.com/office/drawing/2014/main" id="{F7D010AD-3868-4115-AE87-AF3D518C085B}"/>
              </a:ext>
            </a:extLst>
          </p:cNvPr>
          <p:cNvSpPr>
            <a:spLocks noGrp="1"/>
          </p:cNvSpPr>
          <p:nvPr>
            <p:ph idx="1"/>
          </p:nvPr>
        </p:nvSpPr>
        <p:spPr>
          <a:xfrm>
            <a:off x="5290077" y="437513"/>
            <a:ext cx="5502614" cy="5954325"/>
          </a:xfrm>
        </p:spPr>
        <p:txBody>
          <a:bodyPr anchor="ctr">
            <a:normAutofit fontScale="85000" lnSpcReduction="10000"/>
          </a:bodyPr>
          <a:lstStyle/>
          <a:p>
            <a:pPr algn="just">
              <a:lnSpc>
                <a:spcPct val="115000"/>
              </a:lnSpc>
              <a:spcBef>
                <a:spcPts val="800"/>
              </a:spcBef>
              <a:spcAft>
                <a:spcPts val="400"/>
              </a:spcAft>
            </a:pPr>
            <a:r>
              <a:rPr lang="fi-FI"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Mitä kantelun tekemisessä on hyvä huomioida?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algn="l">
              <a:lnSpc>
                <a:spcPct val="115000"/>
              </a:lnSpc>
              <a:spcAft>
                <a:spcPts val="600"/>
              </a:spcAf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Jos olet tyytymätön saamaasi palveluun tai hoitoon, keskustele asiasta ensin suoraan palveluntuottajan tai päätöksen tehneen henkilön kanssa. Voit myös ottaa yhteyttä hänen esihenkilöönsä. Usein tilanne selviää parhaiten avoimella keskustelulla. Voit tehdä palveluntuottajalle kirjallisen muistutuksen ennen kuin teet kantelun. Kun lähetät kantelun, liitä siihen mukaan tekemäsi muistutus sekä saamasi vastaus.</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algn="l">
              <a:lnSpc>
                <a:spcPct val="115000"/>
              </a:lnSpc>
              <a:spcAft>
                <a:spcPts val="600"/>
              </a:spcAf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Huomioithan, että LVV ei kertomansa mukaan tutki kantelua, jos</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 koskee yli kaksi vuotta vanhaa asiaa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 on jätetty nimettömänä tai niin puutteellisena, ettei siitä ilmene, mistä asiassa on kyse</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samaa asiaa koskeva kantelu on käsitelty jo aiemmin </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toinen viranomainen, kuten eduskunnan oikeusasiamiehen kanslia tai oikeuskansleri, käsittelee asiaa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 on heidän arvionsa mukaan aiheeton tai ei muutoin anna aihetta toimenpiteille.</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fi-FI" sz="2000" dirty="0"/>
          </a:p>
        </p:txBody>
      </p:sp>
    </p:spTree>
    <p:extLst>
      <p:ext uri="{BB962C8B-B14F-4D97-AF65-F5344CB8AC3E}">
        <p14:creationId xmlns:p14="http://schemas.microsoft.com/office/powerpoint/2010/main" val="1083777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fontScale="92500" lnSpcReduction="20000"/>
          </a:bodyPr>
          <a:lstStyle/>
          <a:p>
            <a:pPr algn="l">
              <a:lnSpc>
                <a:spcPct val="115000"/>
              </a:lnSpc>
              <a:spcAft>
                <a:spcPts val="600"/>
              </a:spcAf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Huomioi myös seuraavat asiat:</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Kantelua ei voi tehdä nimettömästi. Jos LVV ottaa kantelusi tutkittavaksi, LVV ottaa yhteyttä tahoon, jota kantelu koskee. Tällöin he lähettävät kantelun kohteelle kaikki toimittamasi asiakirjat, ja nimesi tulee kantelun kohteen tietoon.  </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Kantelupäätös on salassa pidettävä, jos kantelussa on salassa pidettäviä tietoja, kuten sosiaali- ja terveydenhuollon asiakastietoja. </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Kantelupäätöksestä ei voi valittaa.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Kanteluprosessi on pitkä. Päätöksen saaminen saattaa kestää kauan, jopa yli vuoden.</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Tarvitset valtakirjan, jos teet kantelun toisen henkilön puolesta. Vain laillinen edustaja voi ilman valtakirjaa saada päätöksen edustamansa henkilön asiassa. Laillinen edustaja voi olla esimerkiksi alaikäisen huoltaja tai henkilön edunvalvoja. Lisää edunvalvontapäätös kantelun liitteeksi.</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fi-FI" sz="2000" dirty="0"/>
          </a:p>
        </p:txBody>
      </p:sp>
    </p:spTree>
    <p:extLst>
      <p:ext uri="{BB962C8B-B14F-4D97-AF65-F5344CB8AC3E}">
        <p14:creationId xmlns:p14="http://schemas.microsoft.com/office/powerpoint/2010/main" val="18127884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fontScale="85000" lnSpcReduction="20000"/>
          </a:bodyPr>
          <a:lstStyle/>
          <a:p>
            <a:pPr algn="just">
              <a:lnSpc>
                <a:spcPct val="115000"/>
              </a:lnSpc>
              <a:spcBef>
                <a:spcPts val="800"/>
              </a:spcBef>
              <a:spcAft>
                <a:spcPts val="400"/>
              </a:spcAft>
            </a:pPr>
            <a:r>
              <a:rPr lang="en-US" sz="1800" b="1" dirty="0" err="1">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Miten</a:t>
            </a:r>
            <a:r>
              <a:rPr lang="en-US"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kantelun</a:t>
            </a:r>
            <a:r>
              <a:rPr lang="en-US"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käsittely</a:t>
            </a:r>
            <a:r>
              <a:rPr lang="en-US"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etenee</a:t>
            </a:r>
            <a:r>
              <a:rPr lang="en-US"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Jos lähetät kantelun sähköisen asiointipalvelun kautta, saat siitä kuittauksen sähköpostiisi. Jos taas lähetät kantelun sähköpostitse kirjaamoon, saat vastaanottokuittauksen suoraan kirjaamolta.</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Huomioi, että asian perehtymiseen menee LVV:ltä enemmän aikaa, jos se sisältää useita eri kysymyksiä. Jos kantelu ei anna aihetta ryhtyä toimenpiteisiin, he ilmoittavat siitä sinulle mahdollisimman pian.</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LVV voi myös siirtää sosiaali- ja terveydenhuollon kantelun käsiteltäväksi muistutuksena hyvinvointialueelle tai yksityiselle palveluntuottajalle. </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Lupa- ja valvontavirasto voi käsitellä ja ratkaista kantelun pelkästään kanteluasiakirjojen perusteella. Jos kantelu otetaan tarkempaan tutkintaan, he hankkivat tarpeelliseksi katsomiaan selvityksiä, asiakirjoja ja asiantuntijalausuntoja. Pyytäessään selvitystä LVV lähettää kantelun kohteelle kaikki heille toimittamasi asiakirjat. He saattavat myös tarvittaessa pyytää sinulta vastinetta saaduista selvityksistä.</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Kun kantelusi on ratkaistu, LVV toimittaa sinulle päätöksen. Kantelupäätös voidaan toimittaa </a:t>
            </a:r>
            <a:r>
              <a:rPr lang="fi-FI" sz="1800" dirty="0" err="1">
                <a:solidFill>
                  <a:srgbClr val="000000"/>
                </a:solidFill>
                <a:effectLst/>
                <a:latin typeface="Times New Roman" panose="02020603050405020304" pitchFamily="18" charset="0"/>
                <a:ea typeface="Times New Roman" panose="02020603050405020304" pitchFamily="18" charset="0"/>
              </a:rPr>
              <a:t>Suomi.fi</a:t>
            </a:r>
            <a:r>
              <a:rPr lang="fi-FI" sz="1800" dirty="0">
                <a:solidFill>
                  <a:srgbClr val="000000"/>
                </a:solidFill>
                <a:effectLst/>
                <a:latin typeface="Times New Roman" panose="02020603050405020304" pitchFamily="18" charset="0"/>
                <a:ea typeface="Times New Roman" panose="02020603050405020304" pitchFamily="18" charset="0"/>
              </a:rPr>
              <a:t>-viestinä, sähköpostilla, turvapostilla tai postin kautta. Kantelupäätökseen ei voi hakea muutosta.</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Jos olet tehnyt kantelun toisen henkilön asiassa ja kantelu koskee salassa pidettäviä asioita, lähetämme sinulle päätöksen vain, jos olet toimittanut meille valtakirjan. Joka tapauksessa ilmoitamme, että kantelu on ratkaistu.</a:t>
            </a:r>
            <a:endParaRPr lang="fi-FI" sz="1800" dirty="0">
              <a:effectLst/>
              <a:latin typeface="Times New Roman" panose="02020603050405020304" pitchFamily="18" charset="0"/>
              <a:ea typeface="Times New Roman" panose="02020603050405020304" pitchFamily="18" charset="0"/>
            </a:endParaRPr>
          </a:p>
          <a:p>
            <a:pPr marL="0" indent="0">
              <a:buNone/>
            </a:pPr>
            <a:endParaRPr lang="fi-FI" sz="2000" dirty="0"/>
          </a:p>
        </p:txBody>
      </p:sp>
    </p:spTree>
    <p:extLst>
      <p:ext uri="{BB962C8B-B14F-4D97-AF65-F5344CB8AC3E}">
        <p14:creationId xmlns:p14="http://schemas.microsoft.com/office/powerpoint/2010/main" val="32633181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lnSpcReduction="10000"/>
          </a:bodyPr>
          <a:lstStyle/>
          <a:p>
            <a:pPr algn="just">
              <a:lnSpc>
                <a:spcPct val="115000"/>
              </a:lnSpc>
              <a:spcBef>
                <a:spcPts val="800"/>
              </a:spcBef>
              <a:spcAft>
                <a:spcPts val="400"/>
              </a:spcAft>
            </a:pPr>
            <a:r>
              <a:rPr lang="fi-FI"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Mitä kantelusta voi ja ei voi seurata?</a:t>
            </a:r>
            <a:r>
              <a:rPr lang="fi-FI"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Jos LVV katsoo, että palvelussa tai hoidossa on tapahtunut virheitä tai esiintynyt epäasianmukaisuutta, he ryhtyvät toimenpiteisiin, joihin kantelun perusteella katsovat olevan aihetta. Jos arvio on, että kantelun perusteella ei ole aihetta ryhtyä toimenpiteisiin, he ilmoittavat asiasta kantelun tekijälle. Lisäksi LVV voi antaa sosiaali- tai terveydenhuollon ammattihenkilölle tai toiminnasta vastuussa olevalle hallinnollista ohjausta. Sen tarkoitus on ohjata ammattihenkilöä tai toimipaikkaa toimimaan jatkossa toisella tavalla.</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LVV ei voi kantelun perusteella muuttaa tai kumota lääkärin tekemää diagnoosia tai hoitopäätöstä, eikä tuomioistuinten tai muiden viranomaisten ratkaisuja. Lupa- ja valvontavirasto ei myöskään käsittele rikosepäilyjä. Tällaisissa tapauksissa tulee olla yhteydessä poliisiin.</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Kantelija ei voi saada kantelun myötä rahallista korvausta Lupa- ja valvontavirastolta</a:t>
            </a:r>
            <a:endParaRPr lang="fi-FI" sz="1800" dirty="0">
              <a:effectLst/>
              <a:latin typeface="Times New Roman" panose="02020603050405020304" pitchFamily="18" charset="0"/>
              <a:ea typeface="Times New Roman" panose="02020603050405020304" pitchFamily="18" charset="0"/>
            </a:endParaRPr>
          </a:p>
          <a:p>
            <a:pPr marL="0" indent="0">
              <a:buNone/>
            </a:pPr>
            <a:endParaRPr lang="fi-FI" sz="2000" dirty="0"/>
          </a:p>
        </p:txBody>
      </p:sp>
    </p:spTree>
    <p:extLst>
      <p:ext uri="{BB962C8B-B14F-4D97-AF65-F5344CB8AC3E}">
        <p14:creationId xmlns:p14="http://schemas.microsoft.com/office/powerpoint/2010/main" val="37902400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lnSpcReduction="10000"/>
          </a:bodyPr>
          <a:lstStyle/>
          <a:p>
            <a:pPr algn="just">
              <a:lnSpc>
                <a:spcPct val="115000"/>
              </a:lnSpc>
              <a:spcBef>
                <a:spcPts val="800"/>
              </a:spcBef>
              <a:spcAft>
                <a:spcPts val="400"/>
              </a:spcAft>
            </a:pPr>
            <a:r>
              <a:rPr lang="fi-FI"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Kuinka nopeasti kantelu käsitellään?</a:t>
            </a:r>
            <a:endParaRPr lang="fi-FI" sz="1800" b="1"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Lupa- ja valvontavirasto pyrkii</a:t>
            </a: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käsittelemään kantelut vuoden kuluessa niiden saapumisesta.</a:t>
            </a:r>
          </a:p>
          <a:p>
            <a:pPr>
              <a:lnSpc>
                <a:spcPct val="115000"/>
              </a:lnSpc>
              <a:spcBef>
                <a:spcPts val="800"/>
              </a:spcBef>
              <a:spcAft>
                <a:spcPts val="400"/>
              </a:spcAft>
            </a:pPr>
            <a:r>
              <a:rPr lang="fi-FI"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Minkä ajan kuluessa tapahtuneesta kantelu pitää tehdä?</a:t>
            </a:r>
            <a:endParaRPr lang="fi-FI" sz="1800" b="1"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 pitää lähettää LVV:lle kahden vuoden kuluessa tapahtuneesta. LVV käsittelee kertomansa mukaan sitä vanhempia kanteluja vain erityistapauksissa.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Bef>
                <a:spcPts val="800"/>
              </a:spcBef>
              <a:spcAft>
                <a:spcPts val="400"/>
              </a:spcAft>
            </a:pPr>
            <a:r>
              <a:rPr lang="fi-FI"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Voiko kantelun tehdä nimettömänä?</a:t>
            </a:r>
            <a:endParaRPr lang="fi-FI" sz="1800" b="1"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Kantelun tekeminen edellyttää henkilöllisyyden ilmoittamista. Jos kantelusi otetaan tutkittavaksi, kantelun kohde saa mahdollisuuden vastata. Kuulemisen yhteydessä kohteelle toimitetaan kaikki lähettämäsi asiakirjat, jolloin nimesi tulee hänen tietoonsa.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buNone/>
            </a:pPr>
            <a:endParaRPr lang="fi-FI" sz="2000" dirty="0"/>
          </a:p>
        </p:txBody>
      </p:sp>
    </p:spTree>
    <p:extLst>
      <p:ext uri="{BB962C8B-B14F-4D97-AF65-F5344CB8AC3E}">
        <p14:creationId xmlns:p14="http://schemas.microsoft.com/office/powerpoint/2010/main" val="782898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fontScale="62500" lnSpcReduction="20000"/>
          </a:bodyPr>
          <a:lstStyle/>
          <a:p>
            <a:pPr>
              <a:lnSpc>
                <a:spcPct val="115000"/>
              </a:lnSpc>
              <a:spcAft>
                <a:spcPts val="600"/>
              </a:spcAft>
            </a:pPr>
            <a:r>
              <a:rPr lang="fi-FI" sz="1800" b="1" dirty="0">
                <a:effectLst/>
                <a:latin typeface="Times New Roman" panose="02020603050405020304" pitchFamily="18" charset="0"/>
                <a:ea typeface="Times New Roman" panose="02020603050405020304" pitchFamily="18" charset="0"/>
                <a:cs typeface="Times New Roman" panose="02020603050405020304" pitchFamily="18" charset="0"/>
              </a:rPr>
              <a:t>Muuta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r>
              <a:rPr lang="fi-FI" sz="1800" dirty="0">
                <a:effectLst/>
                <a:latin typeface="Times New Roman" panose="02020603050405020304" pitchFamily="18" charset="0"/>
                <a:ea typeface="Times New Roman" panose="02020603050405020304" pitchFamily="18" charset="0"/>
              </a:rPr>
              <a:t>LVV ohjaa, että tee kantelu ensisijaisesti sähköisessä asiointipalvelussa. (Ohjeet ja osoitteet, linkit, puhelinnumero löytyvät alempaa) Sähköisen asiointipalvelun käyttö edellyttää </a:t>
            </a:r>
            <a:r>
              <a:rPr lang="fi-FI" sz="1800" dirty="0" err="1">
                <a:effectLst/>
                <a:latin typeface="Times New Roman" panose="02020603050405020304" pitchFamily="18" charset="0"/>
                <a:ea typeface="Times New Roman" panose="02020603050405020304" pitchFamily="18" charset="0"/>
              </a:rPr>
              <a:t>Suomi.fi</a:t>
            </a:r>
            <a:r>
              <a:rPr lang="fi-FI" sz="1800" dirty="0">
                <a:effectLst/>
                <a:latin typeface="Times New Roman" panose="02020603050405020304" pitchFamily="18" charset="0"/>
                <a:ea typeface="Times New Roman" panose="02020603050405020304" pitchFamily="18" charset="0"/>
              </a:rPr>
              <a:t>-tunnistautumista, johon voit käyttää verkkopankkitunnuksia, mobiilivarmennetta tai muuta tunnistusvälinettä.</a:t>
            </a:r>
          </a:p>
          <a:p>
            <a:r>
              <a:rPr lang="fi-FI" sz="1800" dirty="0">
                <a:effectLst/>
                <a:latin typeface="Times New Roman" panose="02020603050405020304" pitchFamily="18" charset="0"/>
                <a:ea typeface="Times New Roman" panose="02020603050405020304" pitchFamily="18" charset="0"/>
              </a:rPr>
              <a:t>Sähköisen kantelun käsittelyssä LVV tarvitsee seuraavat tiedot:</a:t>
            </a:r>
          </a:p>
          <a:p>
            <a:pPr marL="342900" lvl="0" indent="-342900">
              <a:lnSpc>
                <a:spcPct val="115000"/>
              </a:lnSpc>
              <a:spcAft>
                <a:spcPts val="600"/>
              </a:spcAft>
              <a:buSzPts val="1000"/>
              <a:buFont typeface="Symbol" pitchFamily="2" charset="2"/>
              <a:buChar char=""/>
              <a:tabLst>
                <a:tab pos="457200" algn="l"/>
              </a:tabLs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omat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yhteystietosi</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potilaan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tai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sosiaalihuollon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asiakkaan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tiedot</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tieto siitä, kanteletko hyvinvointialueen, muun toimintayksikön, hoitopaikan vai yksittäisen ammattihenkilön toiminnasta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tapahtuma-aika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mahdollisimman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tarkka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kuvaus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tapahtuneesta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perustelut sille, miksi katsot toiminnan tai menettelyn olleen lainvastaista, virheellistä tai epäasianmukaista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tieto siitä, onko asiaa aiemmin käsitelty muistutuksena tai kanteluna, tai käsitteleekö joku muu viranomainen sitä parhaillaan.</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r>
              <a:rPr lang="fi-FI" sz="1800" dirty="0">
                <a:effectLst/>
                <a:latin typeface="Times New Roman" panose="02020603050405020304" pitchFamily="18" charset="0"/>
                <a:ea typeface="Times New Roman" panose="02020603050405020304" pitchFamily="18" charset="0"/>
              </a:rPr>
              <a:t>Liitä kanteluun</a:t>
            </a:r>
          </a:p>
          <a:p>
            <a:pPr marL="342900" lvl="0" indent="-342900">
              <a:lnSpc>
                <a:spcPct val="115000"/>
              </a:lnSpc>
              <a:spcAft>
                <a:spcPts val="600"/>
              </a:spcAft>
              <a:buSzPts val="1000"/>
              <a:buFont typeface="Symbol" pitchFamily="2" charset="2"/>
              <a:buChar char=""/>
              <a:tabLst>
                <a:tab pos="457200" algn="l"/>
              </a:tabLs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aiemmin tekemäsi muistutus ja siihen saatu vastaus (jos saatavilla)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muut asiakirjat, jotka voivat olla asian käsittelyn kannalta tarpeellisia.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Jos et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pysty</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käyttämään</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sähköistä</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asiointia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voit</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tehdä</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kantelun</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myös</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vapaamuotoisesti</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sähköpostilla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tai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postitse</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Lupa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ja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valvontaviraston</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kirjaamoon</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Muista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mainita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kantelussa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kaikki</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yllä</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mainitut</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tiedot</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fi-FI" dirty="0">
                <a:effectLst/>
              </a:rPr>
              <a:t> </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buNone/>
            </a:pPr>
            <a:endParaRPr lang="fi-FI" sz="2000" dirty="0"/>
          </a:p>
        </p:txBody>
      </p:sp>
    </p:spTree>
    <p:extLst>
      <p:ext uri="{BB962C8B-B14F-4D97-AF65-F5344CB8AC3E}">
        <p14:creationId xmlns:p14="http://schemas.microsoft.com/office/powerpoint/2010/main" val="26277560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fontScale="77500" lnSpcReduction="20000"/>
          </a:bodyPr>
          <a:lstStyle/>
          <a:p>
            <a:pPr>
              <a:lnSpc>
                <a:spcPct val="115000"/>
              </a:lnSpc>
              <a:spcBef>
                <a:spcPts val="800"/>
              </a:spcBef>
              <a:spcAft>
                <a:spcPts val="400"/>
              </a:spcAft>
            </a:pPr>
            <a:r>
              <a:rPr lang="fi-FI"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Kantelu jatko-ohje</a:t>
            </a:r>
            <a:r>
              <a:rPr lang="fi-FI" sz="1800" dirty="0">
                <a:effectLst/>
                <a:latin typeface="Aptos" panose="020B0004020202020204" pitchFamily="34" charset="0"/>
                <a:ea typeface="Times New Roman" panose="02020603050405020304" pitchFamily="18" charset="0"/>
                <a:cs typeface="Times New Roman" panose="02020603050405020304" pitchFamily="18" charset="0"/>
              </a:rPr>
              <a:t> </a:t>
            </a:r>
          </a:p>
          <a:p>
            <a:pPr fontAlgn="t"/>
            <a:r>
              <a:rPr lang="fi-FI" sz="1800" dirty="0">
                <a:effectLst/>
                <a:latin typeface="Times New Roman" panose="02020603050405020304" pitchFamily="18" charset="0"/>
                <a:ea typeface="Times New Roman" panose="02020603050405020304" pitchFamily="18" charset="0"/>
              </a:rPr>
              <a:t>Jos et ole tyytyväinen muistutukseen saamaasi vastaukseen, voit tehdä kantelun </a:t>
            </a:r>
            <a:r>
              <a:rPr lang="fi-FI" sz="1800" u="sng" dirty="0">
                <a:effectLst/>
                <a:latin typeface="Times New Roman" panose="02020603050405020304" pitchFamily="18" charset="0"/>
                <a:ea typeface="Times New Roman" panose="02020603050405020304" pitchFamily="18" charset="0"/>
              </a:rPr>
              <a:t>Lupa- ja valvontavirastolle.</a:t>
            </a:r>
            <a:r>
              <a:rPr lang="fi-FI" sz="1800" dirty="0">
                <a:effectLst/>
                <a:latin typeface="Times New Roman" panose="02020603050405020304" pitchFamily="18" charset="0"/>
                <a:ea typeface="Times New Roman" panose="02020603050405020304" pitchFamily="18" charset="0"/>
              </a:rPr>
              <a:t> Huomaathan, että jos kanteluasiassa ei ole tehty muistutusta, voi LVV t alkuarviointinsa jälkeen siirtää terveydenhuoltoon, sosiaalihuoltoon tai varhaiskasvatukseen liittyvän asian käsiteltäväksi muistutuksena. Ilmoittavat siirtämisestä kantelun tekijälle.</a:t>
            </a:r>
          </a:p>
          <a:p>
            <a:pPr fontAlgn="t"/>
            <a:r>
              <a:rPr lang="fi-FI" sz="1800" dirty="0">
                <a:effectLst/>
                <a:latin typeface="Times New Roman" panose="02020603050405020304" pitchFamily="18" charset="0"/>
                <a:ea typeface="Times New Roman" panose="02020603050405020304" pitchFamily="18" charset="0"/>
              </a:rPr>
              <a:t>LVV käsittelee vain kirjallisesti tehdyt kantelut. Ainoastaan poikkeustilanteissa, Lupa- ja valvontaviraston suostumuksella, kantelun voi tehdä suullisesti.</a:t>
            </a:r>
          </a:p>
          <a:p>
            <a:pPr fontAlgn="t"/>
            <a:r>
              <a:rPr lang="fi-FI" sz="1800" dirty="0">
                <a:effectLst/>
                <a:latin typeface="Times New Roman" panose="02020603050405020304" pitchFamily="18" charset="0"/>
                <a:ea typeface="Times New Roman" panose="02020603050405020304" pitchFamily="18" charset="0"/>
              </a:rPr>
              <a:t>Sähköisen asiointipalvelun käyttö edellyttää </a:t>
            </a:r>
            <a:r>
              <a:rPr lang="fi-FI" sz="1800" dirty="0" err="1">
                <a:effectLst/>
                <a:latin typeface="Times New Roman" panose="02020603050405020304" pitchFamily="18" charset="0"/>
                <a:ea typeface="Times New Roman" panose="02020603050405020304" pitchFamily="18" charset="0"/>
              </a:rPr>
              <a:t>Suomi.fi</a:t>
            </a:r>
            <a:r>
              <a:rPr lang="fi-FI" sz="1800" dirty="0">
                <a:effectLst/>
                <a:latin typeface="Times New Roman" panose="02020603050405020304" pitchFamily="18" charset="0"/>
                <a:ea typeface="Times New Roman" panose="02020603050405020304" pitchFamily="18" charset="0"/>
              </a:rPr>
              <a:t>-tunnistautumista, johon voit käyttää verkkopankkitunnuksia, mobiilivarmennetta tai muuta tunnistusvälinettä. Sähköisen kantelun kysymykset ohjaavat sinua täyttämään tiedot, jotka tarvitaan kantelun käsittelyä varten. Jos et voi käyttää sähköistä asiointipalvelua, voit tehdä kantelun myös vapaamuotoisesti sähköpostilla tai postitse Lupa- ja valvontaviraston kirjaamoon. Kantelussa sinun pitää esittää käsityksesi tapahtuman ajankohdasta ja siitä, millä perusteella pidät menettelyä virheellisenä. Huomioithan, että LVV ei käsittele yli kaksi vuotta vanhoja asioita ilman erityistä syytä.</a:t>
            </a:r>
          </a:p>
          <a:p>
            <a:pPr fontAlgn="t"/>
            <a:r>
              <a:rPr lang="fi-FI" sz="1800" dirty="0">
                <a:effectLst/>
                <a:latin typeface="Times New Roman" panose="02020603050405020304" pitchFamily="18" charset="0"/>
                <a:ea typeface="Times New Roman" panose="02020603050405020304" pitchFamily="18" charset="0"/>
              </a:rPr>
              <a:t>Voit tehdä kantelun myös toisen henkilön asiassa. LVV voi kuitenkin luovuttaa salassa pidettäviä tietoja ilman henkilön suostumusta vain hänen lailliselle edustajalleen. Henkilö, jonka asiaa kantelu koskee, voi antaa valtakirjalla suostumuksensa tietojen luovuttamiseen.</a:t>
            </a:r>
          </a:p>
          <a:p>
            <a:pPr fontAlgn="t"/>
            <a:r>
              <a:rPr lang="fi-FI" sz="1800" dirty="0">
                <a:effectLst/>
                <a:latin typeface="Times New Roman" panose="02020603050405020304" pitchFamily="18" charset="0"/>
                <a:ea typeface="Times New Roman" panose="02020603050405020304" pitchFamily="18" charset="0"/>
              </a:rPr>
              <a:t>LVV on tarvittaessa yhteydessä tahoon, josta kantelu on tehty. Tällöin he lähettävät kantelun kohteelle myös kaikki toimittamasi asiakirjat, ja nimesi tulee kantelun kohteen tietoon.</a:t>
            </a:r>
          </a:p>
          <a:p>
            <a:pPr marL="0" indent="0">
              <a:buNone/>
            </a:pPr>
            <a:endParaRPr lang="fi-FI" sz="2000" dirty="0"/>
          </a:p>
        </p:txBody>
      </p:sp>
    </p:spTree>
    <p:extLst>
      <p:ext uri="{BB962C8B-B14F-4D97-AF65-F5344CB8AC3E}">
        <p14:creationId xmlns:p14="http://schemas.microsoft.com/office/powerpoint/2010/main" val="1135932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lnSpcReduction="10000"/>
          </a:bodyPr>
          <a:lstStyle/>
          <a:p>
            <a:pPr fontAlgn="t"/>
            <a:r>
              <a:rPr lang="fi-FI" sz="1800" b="1" dirty="0">
                <a:effectLst/>
                <a:latin typeface="Times New Roman" panose="02020603050405020304" pitchFamily="18" charset="0"/>
                <a:ea typeface="Times New Roman" panose="02020603050405020304" pitchFamily="18" charset="0"/>
              </a:rPr>
              <a:t>Yhteystiedot kantelun toimittamiseen</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b="1" dirty="0">
                <a:effectLst/>
                <a:latin typeface="Times New Roman" panose="02020603050405020304" pitchFamily="18" charset="0"/>
                <a:ea typeface="Times New Roman" panose="02020603050405020304" pitchFamily="18" charset="0"/>
              </a:rPr>
              <a:t>Kantelun toimittaminen</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dirty="0">
                <a:effectLst/>
                <a:latin typeface="Times New Roman" panose="02020603050405020304" pitchFamily="18" charset="0"/>
                <a:ea typeface="Times New Roman" panose="02020603050405020304" pitchFamily="18" charset="0"/>
              </a:rPr>
              <a:t>Aihekohtaiset linkit kantelulomakkeille löydät tältä sivulta ylempää.</a:t>
            </a:r>
          </a:p>
          <a:p>
            <a:pPr fontAlgn="t">
              <a:tabLst>
                <a:tab pos="810260" algn="l"/>
              </a:tabLst>
            </a:pPr>
            <a:r>
              <a:rPr lang="fi-FI" sz="1800" dirty="0">
                <a:effectLst/>
                <a:latin typeface="Times New Roman" panose="02020603050405020304" pitchFamily="18" charset="0"/>
                <a:ea typeface="Times New Roman" panose="02020603050405020304" pitchFamily="18" charset="0"/>
              </a:rPr>
              <a:t>Sähköposti: </a:t>
            </a:r>
            <a:r>
              <a:rPr lang="fi-FI" sz="1800" u="sng" dirty="0">
                <a:solidFill>
                  <a:srgbClr val="467886"/>
                </a:solidFill>
                <a:effectLst/>
                <a:latin typeface="Times New Roman" panose="02020603050405020304" pitchFamily="18" charset="0"/>
                <a:ea typeface="Times New Roman" panose="02020603050405020304" pitchFamily="18" charset="0"/>
                <a:hlinkClick r:id="rId2"/>
              </a:rPr>
              <a:t>kirjaamo@lvv.fi</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b="1" dirty="0">
                <a:effectLst/>
                <a:latin typeface="Times New Roman" panose="02020603050405020304" pitchFamily="18" charset="0"/>
                <a:ea typeface="Times New Roman" panose="02020603050405020304" pitchFamily="18" charset="0"/>
              </a:rPr>
              <a:t>Sosiaali- ja terveysasioiden asiakaspalvelu</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u="sng" dirty="0">
                <a:solidFill>
                  <a:srgbClr val="467886"/>
                </a:solidFill>
                <a:effectLst/>
                <a:latin typeface="Times New Roman" panose="02020603050405020304" pitchFamily="18" charset="0"/>
                <a:ea typeface="Times New Roman" panose="02020603050405020304" pitchFamily="18" charset="0"/>
                <a:hlinkClick r:id="rId3"/>
              </a:rPr>
              <a:t>https://asiointi.lvv.fi/asiakaspalvelu</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dirty="0">
                <a:effectLst/>
                <a:latin typeface="Times New Roman" panose="02020603050405020304" pitchFamily="18" charset="0"/>
                <a:ea typeface="Times New Roman" panose="02020603050405020304" pitchFamily="18" charset="0"/>
              </a:rPr>
              <a:t>Sähköposti</a:t>
            </a:r>
            <a:r>
              <a:rPr lang="fi-FI" sz="1800" dirty="0">
                <a:solidFill>
                  <a:srgbClr val="000000"/>
                </a:solidFill>
                <a:effectLst/>
                <a:latin typeface="Times New Roman" panose="02020603050405020304" pitchFamily="18" charset="0"/>
                <a:ea typeface="Times New Roman" panose="02020603050405020304" pitchFamily="18" charset="0"/>
              </a:rPr>
              <a:t>: </a:t>
            </a:r>
            <a:r>
              <a:rPr lang="fi-FI" sz="1800" u="sng" dirty="0">
                <a:solidFill>
                  <a:srgbClr val="467886"/>
                </a:solidFill>
                <a:effectLst/>
                <a:latin typeface="Times New Roman" panose="02020603050405020304" pitchFamily="18" charset="0"/>
                <a:ea typeface="Times New Roman" panose="02020603050405020304" pitchFamily="18" charset="0"/>
                <a:hlinkClick r:id="rId4"/>
              </a:rPr>
              <a:t>asiakaspalvelu@lvv.fi</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dirty="0">
                <a:effectLst/>
                <a:latin typeface="Times New Roman" panose="02020603050405020304" pitchFamily="18" charset="0"/>
                <a:ea typeface="Times New Roman" panose="02020603050405020304" pitchFamily="18" charset="0"/>
              </a:rPr>
              <a:t>Puhelin: 0295 256 930 (maanantai–perjantai kello 9–15)​</a:t>
            </a:r>
          </a:p>
          <a:p>
            <a:pPr fontAlgn="t">
              <a:tabLst>
                <a:tab pos="810260" algn="l"/>
              </a:tabLst>
            </a:pPr>
            <a:r>
              <a:rPr lang="fi-FI" sz="1800" dirty="0">
                <a:solidFill>
                  <a:srgbClr val="000000"/>
                </a:solidFill>
                <a:effectLst/>
                <a:latin typeface="Times New Roman" panose="02020603050405020304" pitchFamily="18" charset="0"/>
                <a:ea typeface="Times New Roman" panose="02020603050405020304" pitchFamily="18" charset="0"/>
              </a:rPr>
              <a:t> </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b="1" dirty="0">
                <a:effectLst/>
                <a:latin typeface="Times New Roman" panose="02020603050405020304" pitchFamily="18" charset="0"/>
                <a:ea typeface="Times New Roman" panose="02020603050405020304" pitchFamily="18" charset="0"/>
              </a:rPr>
              <a:t>Lupa- ja valvontaviraston yleinen asiakaspalvelu</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u="sng" dirty="0">
                <a:solidFill>
                  <a:srgbClr val="467886"/>
                </a:solidFill>
                <a:effectLst/>
                <a:latin typeface="Times New Roman" panose="02020603050405020304" pitchFamily="18" charset="0"/>
                <a:ea typeface="Times New Roman" panose="02020603050405020304" pitchFamily="18" charset="0"/>
                <a:hlinkClick r:id="rId3"/>
              </a:rPr>
              <a:t>https://asiointi.lvv.fi/asiakaspalvelu</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dirty="0">
                <a:effectLst/>
                <a:latin typeface="Times New Roman" panose="02020603050405020304" pitchFamily="18" charset="0"/>
                <a:ea typeface="Times New Roman" panose="02020603050405020304" pitchFamily="18" charset="0"/>
              </a:rPr>
              <a:t>Sähköposti: </a:t>
            </a:r>
            <a:r>
              <a:rPr lang="fi-FI" sz="1800" u="sng" dirty="0">
                <a:solidFill>
                  <a:srgbClr val="467886"/>
                </a:solidFill>
                <a:effectLst/>
                <a:latin typeface="Times New Roman" panose="02020603050405020304" pitchFamily="18" charset="0"/>
                <a:ea typeface="Times New Roman" panose="02020603050405020304" pitchFamily="18" charset="0"/>
                <a:hlinkClick r:id="rId4"/>
              </a:rPr>
              <a:t>asiakaspalvelu@lvv.fi</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dirty="0">
                <a:effectLst/>
                <a:latin typeface="Times New Roman" panose="02020603050405020304" pitchFamily="18" charset="0"/>
                <a:ea typeface="Times New Roman" panose="02020603050405020304" pitchFamily="18" charset="0"/>
              </a:rPr>
              <a:t>Puhelin: 0295 256 910 (maanantai–perjantai kello 9–15)​</a:t>
            </a:r>
          </a:p>
          <a:p>
            <a:pPr algn="just">
              <a:lnSpc>
                <a:spcPct val="115000"/>
              </a:lnSpc>
              <a:spcBef>
                <a:spcPts val="800"/>
              </a:spcBef>
              <a:spcAft>
                <a:spcPts val="400"/>
              </a:spcAft>
            </a:pPr>
            <a:endParaRPr lang="fi-FI" sz="2000" dirty="0"/>
          </a:p>
        </p:txBody>
      </p:sp>
    </p:spTree>
    <p:extLst>
      <p:ext uri="{BB962C8B-B14F-4D97-AF65-F5344CB8AC3E}">
        <p14:creationId xmlns:p14="http://schemas.microsoft.com/office/powerpoint/2010/main" val="225602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4A48F27E-F20C-F450-317B-B79F3D20BD1C}"/>
              </a:ext>
            </a:extLst>
          </p:cNvPr>
          <p:cNvSpPr>
            <a:spLocks noGrp="1"/>
          </p:cNvSpPr>
          <p:nvPr>
            <p:ph type="title"/>
          </p:nvPr>
        </p:nvSpPr>
        <p:spPr>
          <a:xfrm>
            <a:off x="994087" y="1130603"/>
            <a:ext cx="3342442" cy="4596794"/>
          </a:xfrm>
        </p:spPr>
        <p:txBody>
          <a:bodyPr anchor="ctr">
            <a:normAutofit/>
          </a:bodyPr>
          <a:lstStyle/>
          <a:p>
            <a:r>
              <a:rPr lang="fi-FI" sz="3200" b="1" kern="0" spc="-10">
                <a:solidFill>
                  <a:srgbClr val="EBEBEB"/>
                </a:solidFill>
                <a:effectLst/>
                <a:latin typeface="Calibri" panose="020F0502020204030204" pitchFamily="34" charset="0"/>
                <a:ea typeface="Calibri" panose="020F0502020204030204" pitchFamily="34" charset="0"/>
              </a:rPr>
              <a:t>LOPUKSI:</a:t>
            </a:r>
            <a:br>
              <a:rPr lang="fi-FI" sz="3200" b="1" kern="0" spc="-5">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D8A2DF4D-52DF-BCB6-25BA-B5E19A120EFE}"/>
              </a:ext>
            </a:extLst>
          </p:cNvPr>
          <p:cNvSpPr>
            <a:spLocks noGrp="1"/>
          </p:cNvSpPr>
          <p:nvPr>
            <p:ph idx="1"/>
          </p:nvPr>
        </p:nvSpPr>
        <p:spPr>
          <a:xfrm>
            <a:off x="5290077" y="437513"/>
            <a:ext cx="5502614" cy="5954325"/>
          </a:xfrm>
        </p:spPr>
        <p:txBody>
          <a:bodyPr anchor="ctr">
            <a:normAutofit/>
          </a:bodyPr>
          <a:lstStyle/>
          <a:p>
            <a:r>
              <a:rPr lang="fi-FI" sz="2000" dirty="0">
                <a:solidFill>
                  <a:schemeClr val="tx1"/>
                </a:solidFill>
                <a:effectLst/>
                <a:latin typeface="Calibri" panose="020F0502020204030204" pitchFamily="34" charset="0"/>
                <a:ea typeface="Calibri" panose="020F0502020204030204" pitchFamily="34" charset="0"/>
              </a:rPr>
              <a:t>Tämä</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hyvää</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kohtelua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koskeva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suunnitelma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on</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laadittu</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niin,</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että</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lapsia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on</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kuultu</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ja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heille on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annettu</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mahdollisuus</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osallistua</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suunnitelman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tekemiseen.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Suunnitelma</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käydään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läpi</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yhdessä</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lasten kanssa ja se sijoitetaan kaikkien nähtäville. Suunnitelma on lähetetty tiedoksi lapsen sijoituksesta</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vastaaville</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kunnille</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ja</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yksikköön</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sijoitetun</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lapsen</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asioista</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vastaaville</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sosiaalityöntekijöille,</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sekä lasten huoltajille. Tämä suunnitelma arvioidaan ja tarkastetaan vuosittain</a:t>
            </a:r>
            <a:r>
              <a:rPr lang="fi-FI" sz="2000" dirty="0">
                <a:solidFill>
                  <a:schemeClr val="tx1"/>
                </a:solidFill>
                <a:effectLst/>
                <a:latin typeface="Arial" panose="020B0604020202020204" pitchFamily="34" charset="0"/>
                <a:ea typeface="Calibri" panose="020F0502020204030204" pitchFamily="34" charset="0"/>
                <a:cs typeface="Calibri" panose="020F0502020204030204" pitchFamily="34" charset="0"/>
              </a:rPr>
              <a:t>.</a:t>
            </a:r>
            <a:endParaRPr lang="fi-FI" sz="2000" dirty="0">
              <a:solidFill>
                <a:schemeClr val="tx1"/>
              </a:solidFill>
              <a:effectLst/>
              <a:latin typeface="Calibri" panose="020F0502020204030204" pitchFamily="34" charset="0"/>
              <a:ea typeface="Calibri" panose="020F0502020204030204" pitchFamily="34" charset="0"/>
            </a:endParaRPr>
          </a:p>
          <a:p>
            <a:endParaRPr lang="fi-FI" sz="2000" dirty="0"/>
          </a:p>
        </p:txBody>
      </p:sp>
    </p:spTree>
    <p:extLst>
      <p:ext uri="{BB962C8B-B14F-4D97-AF65-F5344CB8AC3E}">
        <p14:creationId xmlns:p14="http://schemas.microsoft.com/office/powerpoint/2010/main" val="38594321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i (johtoryhmä)">
  <a:themeElements>
    <a:clrScheme name="Ioni (johtoryhmä)">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i (johtoryhmä)">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i (johtoryhmä)">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{F58B5F30-7187-0644-926A-7AA88EE06BA3}tf10001076</Template>
  <TotalTime>20130</TotalTime>
  <Words>4591</Words>
  <Application>Microsoft Macintosh PowerPoint</Application>
  <PresentationFormat>Laajakuva</PresentationFormat>
  <Paragraphs>312</Paragraphs>
  <Slides>54</Slides>
  <Notes>2</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54</vt:i4>
      </vt:variant>
    </vt:vector>
  </HeadingPairs>
  <TitlesOfParts>
    <vt:vector size="62" baseType="lpstr">
      <vt:lpstr>Aptos</vt:lpstr>
      <vt:lpstr>Arial</vt:lpstr>
      <vt:lpstr>Calibri</vt:lpstr>
      <vt:lpstr>Century Gothic</vt:lpstr>
      <vt:lpstr>Symbol</vt:lpstr>
      <vt:lpstr>Times New Roman</vt:lpstr>
      <vt:lpstr>Wingdings 3</vt:lpstr>
      <vt:lpstr>Ioni (johtoryhmä)</vt:lpstr>
      <vt:lpstr>HYVÄÄ KOHTELUA KOSKEVA SUUNNITELMA LASTENKOTI RIVAKASSA </vt:lpstr>
      <vt:lpstr>JOHDANTO </vt:lpstr>
      <vt:lpstr>  Lastensuojelulaki 61 b § </vt:lpstr>
      <vt:lpstr>TOIMENPITEISTÄ Toimenpiteistä lapsen ikätasoisen itsemääräämisoikeuden vahvistamiseksi, tukemiseksi ja ylläpitämiksi </vt:lpstr>
      <vt:lpstr>Koulunkäynnin turvaaminen </vt:lpstr>
      <vt:lpstr>Koskemattomuus </vt:lpstr>
      <vt:lpstr>Toisten kunnioittaminen</vt:lpstr>
      <vt:lpstr>Pitää huolta toisesta</vt:lpstr>
      <vt:lpstr>Kohteliaisuus</vt:lpstr>
      <vt:lpstr>Auttaminen</vt:lpstr>
      <vt:lpstr>Pidetään huolta paikoista</vt:lpstr>
      <vt:lpstr>Kannustaminen</vt:lpstr>
      <vt:lpstr>Mukaan ottaminen</vt:lpstr>
      <vt:lpstr>Hyväksyminen</vt:lpstr>
      <vt:lpstr>Sinun tukemisesi ja kuuleminen huoltajiesi ja läheistesi kanssa tehtävässä työssä </vt:lpstr>
      <vt:lpstr>Sinun tukemisesi sinua ympäröivässä ympäristössäsi toimimiseen </vt:lpstr>
      <vt:lpstr>Sinun tukemisesi iänmukaisessa itsenäisessä päätöksenteossasi </vt:lpstr>
      <vt:lpstr>Sinun kanssasi toimiminen lain mukaisesti </vt:lpstr>
      <vt:lpstr>Sinulle kerrotaan omista oikeuksistasi sijaishuollossa </vt:lpstr>
      <vt:lpstr>RAJOITUKSET JA OHJAAMINEN </vt:lpstr>
      <vt:lpstr>Yhteydenpidon rajoittaminen 62 § </vt:lpstr>
      <vt:lpstr>Aineen tai esineen poisotottaminen lastensuojelulaitoksessa 65 § </vt:lpstr>
      <vt:lpstr>Henkilöntarkastus 66 § </vt:lpstr>
      <vt:lpstr>Henkilönkatsastus 66 a § </vt:lpstr>
      <vt:lpstr>Lasten huoneen tai omaisuuden taikka lähetyksen luovuttamatta jättäminen 67 § </vt:lpstr>
      <vt:lpstr>Kiinnipitäminen lastensuojelulaitoksessa 68 § </vt:lpstr>
      <vt:lpstr>Kiinnipitäminen sinun luvatta lastensuojelulaitoksesta poistuminen estämiseksi 68 a §</vt:lpstr>
      <vt:lpstr>Luvatta lastensuojelulaitoksesta poissaolevan lapsen etsintä ja palauttaminen 69 a §</vt:lpstr>
      <vt:lpstr>Lapsen kiinniotto 69 b §</vt:lpstr>
      <vt:lpstr>Kiinniotetun lapsen kuljettaminen 69 c §</vt:lpstr>
      <vt:lpstr>Poliisin virka-apu lastensuojelulaitoksesta luvatta poissaolevan lapsen kiinniottamisessa ja kuljettamisessa 69 e § </vt:lpstr>
      <vt:lpstr>Liikkumisvapauden rajoittaminen 69 § </vt:lpstr>
      <vt:lpstr>Eristäminen 70 § </vt:lpstr>
      <vt:lpstr>Rajoituksen jälkiarviointi </vt:lpstr>
      <vt:lpstr>Mitä otetaan huomioon rajoitustoimenpiteissä ja seuraamuksissa </vt:lpstr>
      <vt:lpstr>LASTEN OHJEET RIVAKKAAN </vt:lpstr>
      <vt:lpstr>LASTEN OHJEET RIVAKKAAN</vt:lpstr>
      <vt:lpstr>LASTEN OHJEET RIVAKKAAN</vt:lpstr>
      <vt:lpstr>LASTEN OHJEET RIVAKKAAN</vt:lpstr>
      <vt:lpstr>YHTEYDENITO</vt:lpstr>
      <vt:lpstr>SINULLA ON SOSIAALIHUOLLON ASIAKKAAN OIKEUS TEHDÄ MUISTUTUS </vt:lpstr>
      <vt:lpstr>Sosiaaliasiavastaavan yhteystietoja</vt:lpstr>
      <vt:lpstr> Sosiaaliasiavastaavan yhteystietoja</vt:lpstr>
      <vt:lpstr>SINULLA ON OIKEUS TEHDÄ KANTELU EDUSKUNNAN OIKEUSASIAMIEHELLE </vt:lpstr>
      <vt:lpstr>SINULLA ON OIKEUS TEHDÄ KANTELU LUPA- JA VALVONTAVIRASTOON</vt:lpstr>
      <vt:lpstr>SINULLA ON OIKEUS TEHDÄ KANTELU LUPA- JA VALVONTAVIRASTOON JATKUU</vt:lpstr>
      <vt:lpstr>SINULLA ON OIKEUS TEHDÄ KANTELU LUPA- JA VALVONTAVIRASTOON JATKUU</vt:lpstr>
      <vt:lpstr>SINULLA ON OIKEUS TEHDÄ KANTELU LUPA- JA VALVONTAVIRASTOON JATKUU</vt:lpstr>
      <vt:lpstr>SINULLA ON OIKEUS TEHDÄ KANTELU LUPA- JA VALVONTAVIRASTOON JATKUU</vt:lpstr>
      <vt:lpstr>SINULLA ON OIKEUS TEHDÄ KANTELU LUPA- JA VALVONTAVIRASTOON JATKUU</vt:lpstr>
      <vt:lpstr>SINULLA ON OIKEUS TEHDÄ KANTELU LUPA- JA VALVONTAVIRASTOON JATKUU</vt:lpstr>
      <vt:lpstr>SINULLA ON OIKEUS TEHDÄ KANTELU LUPA- JA VALVONTAVIRASTOON JATKUU</vt:lpstr>
      <vt:lpstr>SINULLA ON OIKEUS TEHDÄ KANTELU LUPA- JA VALVONTAVIRASTOON JATKUU</vt:lpstr>
      <vt:lpstr>LOPUKSI: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HYVÄÄ KOHTELUA KOSKEVA SUUNNITELMA LASTENKOTI KINNALASSA </dc:title>
  <dc:creator>Pasi Maja</dc:creator>
  <cp:lastModifiedBy>Pasi Maja</cp:lastModifiedBy>
  <cp:revision>101</cp:revision>
  <cp:lastPrinted>2025-04-30T09:58:21Z</cp:lastPrinted>
  <dcterms:created xsi:type="dcterms:W3CDTF">2025-04-28T09:36:06Z</dcterms:created>
  <dcterms:modified xsi:type="dcterms:W3CDTF">2026-09-15T06:59:46Z</dcterms:modified>
</cp:coreProperties>
</file>